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396" r:id="rId2"/>
    <p:sldId id="582" r:id="rId3"/>
    <p:sldId id="567" r:id="rId4"/>
    <p:sldId id="575" r:id="rId5"/>
    <p:sldId id="581" r:id="rId6"/>
    <p:sldId id="576" r:id="rId7"/>
    <p:sldId id="572" r:id="rId8"/>
    <p:sldId id="573" r:id="rId9"/>
    <p:sldId id="579" r:id="rId10"/>
    <p:sldId id="574" r:id="rId11"/>
    <p:sldId id="583" r:id="rId12"/>
  </p:sldIdLst>
  <p:sldSz cx="10691813" cy="7559675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3" userDrawn="1">
          <p15:clr>
            <a:srgbClr val="A4A3A4"/>
          </p15:clr>
        </p15:guide>
        <p15:guide id="2" pos="533" userDrawn="1">
          <p15:clr>
            <a:srgbClr val="A4A3A4"/>
          </p15:clr>
        </p15:guide>
        <p15:guide id="3" pos="1077" userDrawn="1">
          <p15:clr>
            <a:srgbClr val="A4A3A4"/>
          </p15:clr>
        </p15:guide>
        <p15:guide id="4" orient="horz" pos="90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Горина Екатерина Леонидовна" initials="ГЕЛ" lastIdx="2" clrIdx="0">
    <p:extLst>
      <p:ext uri="{19B8F6BF-5375-455C-9EA6-DF929625EA0E}">
        <p15:presenceInfo xmlns:p15="http://schemas.microsoft.com/office/powerpoint/2012/main" userId="S-1-5-21-2542494797-2759003736-1566031932-20664" providerId="AD"/>
      </p:ext>
    </p:extLst>
  </p:cmAuthor>
  <p:cmAuthor id="2" name="extrena" initials="e" lastIdx="7" clrIdx="1">
    <p:extLst>
      <p:ext uri="{19B8F6BF-5375-455C-9EA6-DF929625EA0E}">
        <p15:presenceInfo xmlns:p15="http://schemas.microsoft.com/office/powerpoint/2012/main" userId="extren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212"/>
    <a:srgbClr val="ED5338"/>
    <a:srgbClr val="F79647"/>
    <a:srgbClr val="C59368"/>
    <a:srgbClr val="FFFFFF"/>
    <a:srgbClr val="EDD8C2"/>
    <a:srgbClr val="F7F2E5"/>
    <a:srgbClr val="000000"/>
    <a:srgbClr val="959595"/>
    <a:srgbClr val="F2EC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01" autoAdjust="0"/>
    <p:restoredTop sz="96374" autoAdjust="0"/>
  </p:normalViewPr>
  <p:slideViewPr>
    <p:cSldViewPr snapToGrid="0">
      <p:cViewPr varScale="1">
        <p:scale>
          <a:sx n="102" d="100"/>
          <a:sy n="102" d="100"/>
        </p:scale>
        <p:origin x="1290" y="108"/>
      </p:cViewPr>
      <p:guideLst>
        <p:guide orient="horz" pos="363"/>
        <p:guide pos="533"/>
        <p:guide pos="1077"/>
        <p:guide orient="horz" pos="90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326337-D0CD-48D6-A0E1-AD5861E1B0BF}" type="datetimeFigureOut">
              <a:rPr lang="ru-RU" smtClean="0"/>
              <a:pPr/>
              <a:t>17.10.2023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2FB82C-153F-4E5B-9C4D-5017BDDBB9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8213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30288" y="1241425"/>
            <a:ext cx="4737100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baseline="0" dirty="0"/>
          </a:p>
        </p:txBody>
      </p:sp>
    </p:spTree>
    <p:extLst>
      <p:ext uri="{BB962C8B-B14F-4D97-AF65-F5344CB8AC3E}">
        <p14:creationId xmlns:p14="http://schemas.microsoft.com/office/powerpoint/2010/main" val="6079332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2FB82C-153F-4E5B-9C4D-5017BDDBB9A0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546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2FB82C-153F-4E5B-9C4D-5017BDDBB9A0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14414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2FB82C-153F-4E5B-9C4D-5017BDDBB9A0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40414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2FB82C-153F-4E5B-9C4D-5017BDDBB9A0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51473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2FB82C-153F-4E5B-9C4D-5017BDDBB9A0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99329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2FB82C-153F-4E5B-9C4D-5017BDDBB9A0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96686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2FB82C-153F-4E5B-9C4D-5017BDDBB9A0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01136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2FB82C-153F-4E5B-9C4D-5017BDDBB9A0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54132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2FB82C-153F-4E5B-9C4D-5017BDDBB9A0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81234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>
            <a:extLst>
              <a:ext uri="{FF2B5EF4-FFF2-40B4-BE49-F238E27FC236}">
                <a16:creationId xmlns:a16="http://schemas.microsoft.com/office/drawing/2014/main" id="{73CC0228-7F8B-4E3B-8EC8-976EA360CA7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Заметки 2">
            <a:extLst>
              <a:ext uri="{FF2B5EF4-FFF2-40B4-BE49-F238E27FC236}">
                <a16:creationId xmlns:a16="http://schemas.microsoft.com/office/drawing/2014/main" id="{2D0230C2-9097-4815-8581-51149234B5D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26628" name="Номер слайда 3">
            <a:extLst>
              <a:ext uri="{FF2B5EF4-FFF2-40B4-BE49-F238E27FC236}">
                <a16:creationId xmlns:a16="http://schemas.microsoft.com/office/drawing/2014/main" id="{BF75859A-DBA4-4B89-9604-1390E8AD67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400"/>
            <a:fld id="{32985B9C-3026-4B66-BE05-CD2DB83C2B08}" type="slidenum">
              <a:rPr lang="ru-RU" altLang="ru-RU">
                <a:solidFill>
                  <a:srgbClr val="000000"/>
                </a:solidFill>
                <a:latin typeface="Calibri" panose="020F0502020204030204" pitchFamily="34" charset="0"/>
              </a:rPr>
              <a:pPr defTabSz="914400"/>
              <a:t>9</a:t>
            </a:fld>
            <a:endParaRPr lang="ru-RU" altLang="ru-RU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903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729D-6DE3-4785-BDC3-95AD7889F248}" type="datetimeFigureOut">
              <a:rPr lang="ru-RU" smtClean="0"/>
              <a:pPr/>
              <a:t>17.10.2023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5059C1AD-E551-4CEB-BCD3-CC54D33833DC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95691" y="349217"/>
            <a:ext cx="1278856" cy="368413"/>
          </a:xfrm>
          <a:prstGeom prst="rect">
            <a:avLst/>
          </a:prstGeom>
        </p:spPr>
      </p:pic>
      <p:sp>
        <p:nvSpPr>
          <p:cNvPr id="11" name="Прямоугольник 10"/>
          <p:cNvSpPr/>
          <p:nvPr userDrawn="1"/>
        </p:nvSpPr>
        <p:spPr>
          <a:xfrm>
            <a:off x="837097" y="358775"/>
            <a:ext cx="553490" cy="118333"/>
          </a:xfrm>
          <a:prstGeom prst="rect">
            <a:avLst/>
          </a:prstGeom>
          <a:solidFill>
            <a:srgbClr val="ED53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579"/>
          </a:p>
        </p:txBody>
      </p:sp>
    </p:spTree>
    <p:extLst>
      <p:ext uri="{BB962C8B-B14F-4D97-AF65-F5344CB8AC3E}">
        <p14:creationId xmlns:p14="http://schemas.microsoft.com/office/powerpoint/2010/main" val="980693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729D-6DE3-4785-BDC3-95AD7889F248}" type="datetimeFigureOut">
              <a:rPr lang="ru-RU" smtClean="0"/>
              <a:pPr/>
              <a:t>17.10.2023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5059C1AD-E551-4CEB-BCD3-CC54D33833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8121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729D-6DE3-4785-BDC3-95AD7889F248}" type="datetimeFigureOut">
              <a:rPr lang="ru-RU" smtClean="0"/>
              <a:pPr/>
              <a:t>17.10.2023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5059C1AD-E551-4CEB-BCD3-CC54D33833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0561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729D-6DE3-4785-BDC3-95AD7889F248}" type="datetimeFigureOut">
              <a:rPr lang="ru-RU" smtClean="0"/>
              <a:pPr/>
              <a:t>17.10.2023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5059C1AD-E551-4CEB-BCD3-CC54D33833DC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95691" y="349217"/>
            <a:ext cx="1278856" cy="368413"/>
          </a:xfrm>
          <a:prstGeom prst="rect">
            <a:avLst/>
          </a:prstGeom>
        </p:spPr>
      </p:pic>
      <p:sp>
        <p:nvSpPr>
          <p:cNvPr id="8" name="Прямоугольник 7"/>
          <p:cNvSpPr/>
          <p:nvPr userDrawn="1"/>
        </p:nvSpPr>
        <p:spPr>
          <a:xfrm>
            <a:off x="837097" y="358775"/>
            <a:ext cx="553490" cy="118333"/>
          </a:xfrm>
          <a:prstGeom prst="rect">
            <a:avLst/>
          </a:prstGeom>
          <a:solidFill>
            <a:srgbClr val="ED53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579"/>
          </a:p>
        </p:txBody>
      </p:sp>
    </p:spTree>
    <p:extLst>
      <p:ext uri="{BB962C8B-B14F-4D97-AF65-F5344CB8AC3E}">
        <p14:creationId xmlns:p14="http://schemas.microsoft.com/office/powerpoint/2010/main" val="3279387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729D-6DE3-4785-BDC3-95AD7889F248}" type="datetimeFigureOut">
              <a:rPr lang="ru-RU" smtClean="0"/>
              <a:pPr/>
              <a:t>17.10.2023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5059C1AD-E551-4CEB-BCD3-CC54D33833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0453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729D-6DE3-4785-BDC3-95AD7889F248}" type="datetimeFigureOut">
              <a:rPr lang="ru-RU" smtClean="0"/>
              <a:pPr/>
              <a:t>17.10.2023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5059C1AD-E551-4CEB-BCD3-CC54D33833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5518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729D-6DE3-4785-BDC3-95AD7889F248}" type="datetimeFigureOut">
              <a:rPr lang="ru-RU" smtClean="0"/>
              <a:pPr/>
              <a:t>17.10.2023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5059C1AD-E551-4CEB-BCD3-CC54D33833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5938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729D-6DE3-4785-BDC3-95AD7889F248}" type="datetimeFigureOut">
              <a:rPr lang="ru-RU" smtClean="0"/>
              <a:pPr/>
              <a:t>17.10.2023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5059C1AD-E551-4CEB-BCD3-CC54D33833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2159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729D-6DE3-4785-BDC3-95AD7889F248}" type="datetimeFigureOut">
              <a:rPr lang="ru-RU" smtClean="0"/>
              <a:pPr/>
              <a:t>17.10.2023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5059C1AD-E551-4CEB-BCD3-CC54D33833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8799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729D-6DE3-4785-BDC3-95AD7889F248}" type="datetimeFigureOut">
              <a:rPr lang="ru-RU" smtClean="0"/>
              <a:pPr/>
              <a:t>17.10.2023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5059C1AD-E551-4CEB-BCD3-CC54D33833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7923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729D-6DE3-4785-BDC3-95AD7889F248}" type="datetimeFigureOut">
              <a:rPr lang="ru-RU" smtClean="0"/>
              <a:pPr/>
              <a:t>17.10.2023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5059C1AD-E551-4CEB-BCD3-CC54D33833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4629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вал 7"/>
          <p:cNvSpPr/>
          <p:nvPr userDrawn="1"/>
        </p:nvSpPr>
        <p:spPr>
          <a:xfrm>
            <a:off x="10111425" y="7070327"/>
            <a:ext cx="418910" cy="418910"/>
          </a:xfrm>
          <a:prstGeom prst="ellipse">
            <a:avLst/>
          </a:prstGeom>
          <a:solidFill>
            <a:srgbClr val="F7F2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C0729D-6DE3-4785-BDC3-95AD7889F248}" type="datetimeFigureOut">
              <a:rPr lang="ru-RU" smtClean="0"/>
              <a:pPr/>
              <a:t>17.10.2023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TextBox 6"/>
          <p:cNvSpPr txBox="1"/>
          <p:nvPr userDrawn="1"/>
        </p:nvSpPr>
        <p:spPr>
          <a:xfrm>
            <a:off x="10089705" y="7127888"/>
            <a:ext cx="462349" cy="281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B4796126-9FE8-47CA-8F39-CFE5822E4F2F}" type="slidenum">
              <a:rPr lang="ru-RU" sz="1228" smtClean="0">
                <a:solidFill>
                  <a:srgbClr val="562212"/>
                </a:solidFill>
              </a:rPr>
              <a:pPr algn="ctr"/>
              <a:t>‹#›</a:t>
            </a:fld>
            <a:endParaRPr lang="ru-RU" sz="1228" dirty="0">
              <a:solidFill>
                <a:srgbClr val="5622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423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emf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emf"/><Relationship Id="rId10" Type="http://schemas.openxmlformats.org/officeDocument/2006/relationships/image" Target="../media/image9.png"/><Relationship Id="rId4" Type="http://schemas.openxmlformats.org/officeDocument/2006/relationships/image" Target="../media/image3.emf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emf"/><Relationship Id="rId3" Type="http://schemas.openxmlformats.org/officeDocument/2006/relationships/image" Target="../media/image10.jpeg"/><Relationship Id="rId7" Type="http://schemas.openxmlformats.org/officeDocument/2006/relationships/hyperlink" Target="https://t.me/fondomsk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ok.ru/group/61704890286140" TargetMode="External"/><Relationship Id="rId5" Type="http://schemas.openxmlformats.org/officeDocument/2006/relationships/hyperlink" Target="https://vk.com/fond_omsk" TargetMode="Externa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13" Type="http://schemas.openxmlformats.org/officeDocument/2006/relationships/image" Target="../media/image19.png"/><Relationship Id="rId3" Type="http://schemas.openxmlformats.org/officeDocument/2006/relationships/image" Target="../media/image10.jpeg"/><Relationship Id="rId7" Type="http://schemas.openxmlformats.org/officeDocument/2006/relationships/image" Target="../media/image13.jpeg"/><Relationship Id="rId12" Type="http://schemas.openxmlformats.org/officeDocument/2006/relationships/image" Target="../media/image18.jpeg"/><Relationship Id="rId17" Type="http://schemas.openxmlformats.org/officeDocument/2006/relationships/image" Target="../media/image23.jpe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2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jpeg"/><Relationship Id="rId11" Type="http://schemas.openxmlformats.org/officeDocument/2006/relationships/image" Target="../media/image17.jpeg"/><Relationship Id="rId5" Type="http://schemas.openxmlformats.org/officeDocument/2006/relationships/image" Target="../media/image11.png"/><Relationship Id="rId15" Type="http://schemas.openxmlformats.org/officeDocument/2006/relationships/image" Target="../media/image21.jpeg"/><Relationship Id="rId10" Type="http://schemas.openxmlformats.org/officeDocument/2006/relationships/image" Target="../media/image16.jpeg"/><Relationship Id="rId4" Type="http://schemas.openxmlformats.org/officeDocument/2006/relationships/image" Target="../media/image2.emf"/><Relationship Id="rId9" Type="http://schemas.openxmlformats.org/officeDocument/2006/relationships/image" Target="../media/image15.png"/><Relationship Id="rId1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4.emf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Рисунок 23"/>
          <p:cNvPicPr>
            <a:picLocks noChangeAspect="1"/>
          </p:cNvPicPr>
          <p:nvPr/>
        </p:nvPicPr>
        <p:blipFill rotWithShape="1">
          <a:blip r:embed="rId3"/>
          <a:srcRect t="29636" r="25088"/>
          <a:stretch/>
        </p:blipFill>
        <p:spPr>
          <a:xfrm>
            <a:off x="4894276" y="-144067"/>
            <a:ext cx="6645162" cy="6239912"/>
          </a:xfrm>
          <a:prstGeom prst="rect">
            <a:avLst/>
          </a:prstGeom>
        </p:spPr>
      </p:pic>
      <p:sp>
        <p:nvSpPr>
          <p:cNvPr id="21" name="Арка 20"/>
          <p:cNvSpPr/>
          <p:nvPr/>
        </p:nvSpPr>
        <p:spPr>
          <a:xfrm rot="9900000">
            <a:off x="9058499" y="6227266"/>
            <a:ext cx="2473453" cy="2473453"/>
          </a:xfrm>
          <a:prstGeom prst="blockArc">
            <a:avLst>
              <a:gd name="adj1" fmla="val 19423086"/>
              <a:gd name="adj2" fmla="val 11079722"/>
              <a:gd name="adj3" fmla="val 15520"/>
            </a:avLst>
          </a:prstGeom>
          <a:solidFill>
            <a:srgbClr val="ED53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79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5" name="Рисунок 24"/>
          <p:cNvPicPr>
            <a:picLocks noChangeAspect="1"/>
          </p:cNvPicPr>
          <p:nvPr/>
        </p:nvPicPr>
        <p:blipFill>
          <a:blip r:embed="rId4">
            <a:lum contrast="-20000"/>
          </a:blip>
          <a:stretch>
            <a:fillRect/>
          </a:stretch>
        </p:blipFill>
        <p:spPr>
          <a:xfrm>
            <a:off x="5780443" y="-1070814"/>
            <a:ext cx="1854042" cy="1853494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701675" y="314036"/>
            <a:ext cx="813089" cy="2185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87264" y="316251"/>
            <a:ext cx="2771056" cy="463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52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Roboto Medium" panose="02000000000000000000" pitchFamily="2" charset="0"/>
                <a:cs typeface="Arial" panose="020B0604020202020204" pitchFamily="34" charset="0"/>
              </a:rPr>
              <a:t>МИНИСТЕРСТВО ЭКОНОМИКИ ОМСКОЙ ОБЛАСТИ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0012101" y="7084291"/>
            <a:ext cx="566252" cy="3797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884634" y="3556651"/>
            <a:ext cx="7044134" cy="2159037"/>
          </a:xfrm>
          <a:prstGeom prst="rect">
            <a:avLst/>
          </a:prstGeom>
          <a:solidFill>
            <a:srgbClr val="ED53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3" name="Группа 2"/>
          <p:cNvGrpSpPr/>
          <p:nvPr/>
        </p:nvGrpSpPr>
        <p:grpSpPr>
          <a:xfrm>
            <a:off x="800210" y="1560832"/>
            <a:ext cx="9091392" cy="2582371"/>
            <a:chOff x="920709" y="2234968"/>
            <a:chExt cx="8532371" cy="2423584"/>
          </a:xfrm>
        </p:grpSpPr>
        <p:pic>
          <p:nvPicPr>
            <p:cNvPr id="16" name="Рисунок 15"/>
            <p:cNvPicPr>
              <a:picLocks noChangeAspect="1"/>
            </p:cNvPicPr>
            <p:nvPr/>
          </p:nvPicPr>
          <p:blipFill rotWithShape="1">
            <a:blip r:embed="rId5"/>
            <a:srcRect l="82864"/>
            <a:stretch/>
          </p:blipFill>
          <p:spPr>
            <a:xfrm>
              <a:off x="8011434" y="2234968"/>
              <a:ext cx="1441646" cy="2423584"/>
            </a:xfrm>
            <a:prstGeom prst="rect">
              <a:avLst/>
            </a:prstGeom>
          </p:spPr>
        </p:pic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0709" y="2629589"/>
              <a:ext cx="6976492" cy="1295192"/>
            </a:xfrm>
            <a:prstGeom prst="rect">
              <a:avLst/>
            </a:prstGeom>
          </p:spPr>
        </p:pic>
      </p:grpSp>
      <p:sp>
        <p:nvSpPr>
          <p:cNvPr id="9" name="Прямоугольник 8"/>
          <p:cNvSpPr/>
          <p:nvPr/>
        </p:nvSpPr>
        <p:spPr>
          <a:xfrm>
            <a:off x="1009192" y="3683440"/>
            <a:ext cx="6968884" cy="19054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defRPr/>
            </a:pPr>
            <a:r>
              <a:rPr lang="ru-RU" sz="3000" b="1" noProof="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ГАРАНТИЙНАЯ ПОДДЕРЖКА</a:t>
            </a:r>
          </a:p>
          <a:p>
            <a:pPr lvl="0">
              <a:lnSpc>
                <a:spcPct val="107000"/>
              </a:lnSpc>
              <a:defRPr/>
            </a:pPr>
            <a:endParaRPr lang="ru-RU" sz="3000" b="1" noProof="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7000"/>
              </a:lnSpc>
              <a:defRPr/>
            </a:pPr>
            <a:r>
              <a:rPr kumimoji="0" lang="ru-RU" sz="2600" i="0" u="none" strike="noStrike" kern="1200" cap="none" normalizeH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Предоставление поручительств</a:t>
            </a:r>
          </a:p>
          <a:p>
            <a:pPr lvl="0">
              <a:lnSpc>
                <a:spcPct val="107000"/>
              </a:lnSpc>
              <a:defRPr/>
            </a:pPr>
            <a:r>
              <a:rPr lang="ru-RU" sz="2600" noProof="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Региональным гарантийным центром</a:t>
            </a:r>
            <a:endParaRPr kumimoji="0" lang="ru-RU" sz="2600" i="0" u="none" strike="noStrike" kern="1200" cap="none" normalizeH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932403" y="256939"/>
            <a:ext cx="1534076" cy="525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C35994A6-92EE-476C-8045-79686C5C297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4484" y="182238"/>
            <a:ext cx="1877573" cy="737743"/>
          </a:xfrm>
          <a:prstGeom prst="rect">
            <a:avLst/>
          </a:prstGeom>
        </p:spPr>
      </p:pic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7DD21069-1BBB-4AF2-9C38-D543B8B0727B}"/>
              </a:ext>
            </a:extLst>
          </p:cNvPr>
          <p:cNvSpPr/>
          <p:nvPr/>
        </p:nvSpPr>
        <p:spPr>
          <a:xfrm>
            <a:off x="5151872" y="6124922"/>
            <a:ext cx="441564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571384">
              <a:buClr>
                <a:srgbClr val="F11653"/>
              </a:buClr>
              <a:defRPr/>
            </a:pPr>
            <a:r>
              <a:rPr lang="ru-RU" sz="2000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Исакова Анна</a:t>
            </a:r>
            <a:r>
              <a:rPr lang="ru-RU" sz="14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1400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defTabSz="1571384">
              <a:buClr>
                <a:srgbClr val="F11653"/>
              </a:buClr>
              <a:defRPr/>
            </a:pPr>
            <a:r>
              <a:rPr lang="ru-RU" sz="14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главный специалист регионального гарантийного центра</a:t>
            </a:r>
          </a:p>
          <a:p>
            <a:pPr defTabSz="1571384">
              <a:buClr>
                <a:srgbClr val="F11653"/>
              </a:buClr>
              <a:defRPr/>
            </a:pPr>
            <a:r>
              <a:rPr lang="ru-RU" sz="14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Фонда поддержки предпринимательства </a:t>
            </a:r>
          </a:p>
          <a:p>
            <a:pPr defTabSz="1571384">
              <a:buClr>
                <a:srgbClr val="F11653"/>
              </a:buClr>
              <a:defRPr/>
            </a:pPr>
            <a:r>
              <a:rPr lang="ru-RU" sz="14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Омской области</a:t>
            </a:r>
          </a:p>
        </p:txBody>
      </p:sp>
      <p:sp>
        <p:nvSpPr>
          <p:cNvPr id="23" name="Арка 22"/>
          <p:cNvSpPr/>
          <p:nvPr/>
        </p:nvSpPr>
        <p:spPr>
          <a:xfrm rot="18477485">
            <a:off x="-2152382" y="5761648"/>
            <a:ext cx="4829763" cy="4829763"/>
          </a:xfrm>
          <a:prstGeom prst="blockArc">
            <a:avLst>
              <a:gd name="adj1" fmla="val 14106148"/>
              <a:gd name="adj2" fmla="val 3789708"/>
              <a:gd name="adj3" fmla="val 15986"/>
            </a:avLst>
          </a:prstGeom>
          <a:solidFill>
            <a:srgbClr val="EDD8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79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C2AC8103-287F-419F-9E14-F17CA433FCA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7053" y="92935"/>
            <a:ext cx="1877572" cy="850394"/>
          </a:xfrm>
          <a:prstGeom prst="rect">
            <a:avLst/>
          </a:prstGeom>
        </p:spPr>
      </p:pic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702E5322-EB0A-42F2-A022-491D459956AE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0551" y="-346384"/>
            <a:ext cx="2120498" cy="2120498"/>
          </a:xfrm>
          <a:prstGeom prst="rect">
            <a:avLst/>
          </a:prstGeom>
        </p:spPr>
      </p:pic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993B96C8-5541-415C-9F34-959A326FE6DA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795" y="256939"/>
            <a:ext cx="444750" cy="522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4030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4E67C6FE-F6A1-40AB-B6F5-0230E52F7AC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3869" y="764965"/>
            <a:ext cx="1079332" cy="424095"/>
          </a:xfrm>
          <a:prstGeom prst="rect">
            <a:avLst/>
          </a:prstGeom>
        </p:spPr>
      </p:pic>
      <p:sp>
        <p:nvSpPr>
          <p:cNvPr id="4" name="Арка 3">
            <a:extLst>
              <a:ext uri="{FF2B5EF4-FFF2-40B4-BE49-F238E27FC236}">
                <a16:creationId xmlns:a16="http://schemas.microsoft.com/office/drawing/2014/main" id="{42A00E03-AA93-4D97-A9C8-8F06A36ACFBE}"/>
              </a:ext>
            </a:extLst>
          </p:cNvPr>
          <p:cNvSpPr/>
          <p:nvPr/>
        </p:nvSpPr>
        <p:spPr>
          <a:xfrm rot="18477485">
            <a:off x="-1916855" y="6011030"/>
            <a:ext cx="4829763" cy="4829763"/>
          </a:xfrm>
          <a:prstGeom prst="blockArc">
            <a:avLst>
              <a:gd name="adj1" fmla="val 14106148"/>
              <a:gd name="adj2" fmla="val 3789708"/>
              <a:gd name="adj3" fmla="val 15986"/>
            </a:avLst>
          </a:prstGeom>
          <a:solidFill>
            <a:srgbClr val="EDD8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79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Арка 6">
            <a:extLst>
              <a:ext uri="{FF2B5EF4-FFF2-40B4-BE49-F238E27FC236}">
                <a16:creationId xmlns:a16="http://schemas.microsoft.com/office/drawing/2014/main" id="{997B5DAB-B830-4E92-A507-ACEA81338AA0}"/>
              </a:ext>
            </a:extLst>
          </p:cNvPr>
          <p:cNvSpPr/>
          <p:nvPr/>
        </p:nvSpPr>
        <p:spPr>
          <a:xfrm rot="9900000">
            <a:off x="9220397" y="5768150"/>
            <a:ext cx="2473453" cy="2473453"/>
          </a:xfrm>
          <a:prstGeom prst="blockArc">
            <a:avLst>
              <a:gd name="adj1" fmla="val 19423086"/>
              <a:gd name="adj2" fmla="val 11079722"/>
              <a:gd name="adj3" fmla="val 15520"/>
            </a:avLst>
          </a:prstGeom>
          <a:solidFill>
            <a:srgbClr val="ED53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79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61EF4DCF-4E2F-45A9-B23F-88901AE96BE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9636" r="25088"/>
          <a:stretch/>
        </p:blipFill>
        <p:spPr>
          <a:xfrm>
            <a:off x="7534567" y="-1203398"/>
            <a:ext cx="6645162" cy="62399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621917"/>
            <a:ext cx="9939166" cy="9854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lang="ru-RU" sz="3400" dirty="0">
                <a:solidFill>
                  <a:srgbClr val="562212"/>
                </a:solidFill>
                <a:latin typeface="Arial Black" panose="020B0A04020102020204" pitchFamily="34" charset="0"/>
                <a:ea typeface="Roboto Black" panose="02000000000000000000" pitchFamily="2" charset="0"/>
              </a:rPr>
              <a:t>Как получить поддержку в виде поручительства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2748EAB8-6F08-4C15-A845-9F80AF9A29E6}"/>
              </a:ext>
            </a:extLst>
          </p:cNvPr>
          <p:cNvSpPr/>
          <p:nvPr/>
        </p:nvSpPr>
        <p:spPr>
          <a:xfrm>
            <a:off x="9856877" y="6861829"/>
            <a:ext cx="752647" cy="6219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95EF1C6-5765-48B9-8B83-09576D47AF18}"/>
              </a:ext>
            </a:extLst>
          </p:cNvPr>
          <p:cNvSpPr txBox="1"/>
          <p:nvPr/>
        </p:nvSpPr>
        <p:spPr>
          <a:xfrm>
            <a:off x="3602183" y="1748319"/>
            <a:ext cx="663101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Чтобы получить поддержку в виде поручительства, вам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не нужно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обращаться в региональный гарантийный центр</a:t>
            </a:r>
          </a:p>
          <a:p>
            <a:pPr algn="r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Процедура получения поручительства включает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несколько этапов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9ED94C3-D95A-4322-BA57-F5A0FEEDD62B}"/>
              </a:ext>
            </a:extLst>
          </p:cNvPr>
          <p:cNvSpPr txBox="1"/>
          <p:nvPr/>
        </p:nvSpPr>
        <p:spPr>
          <a:xfrm>
            <a:off x="124076" y="4056643"/>
            <a:ext cx="9815089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ED53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Подача заявки в финансовую организацию</a:t>
            </a:r>
          </a:p>
          <a:p>
            <a:endParaRPr lang="ru-RU" sz="2000" b="1" dirty="0">
              <a:solidFill>
                <a:srgbClr val="ED533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>
                <a:solidFill>
                  <a:srgbClr val="ED53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Рассмотрение заявки</a:t>
            </a:r>
          </a:p>
          <a:p>
            <a:endParaRPr lang="ru-RU" sz="2000" b="1" dirty="0">
              <a:solidFill>
                <a:srgbClr val="ED533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>
                <a:solidFill>
                  <a:srgbClr val="ED53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Направление финансовой организацией заявки в гарантийный центр</a:t>
            </a:r>
          </a:p>
          <a:p>
            <a:endParaRPr lang="ru-RU" sz="2000" b="1" dirty="0">
              <a:solidFill>
                <a:srgbClr val="ED533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>
                <a:solidFill>
                  <a:srgbClr val="ED53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Рассмотрение заявки на получение поручительства</a:t>
            </a:r>
          </a:p>
          <a:p>
            <a:endParaRPr lang="ru-RU" sz="2000" b="1" dirty="0">
              <a:solidFill>
                <a:srgbClr val="ED533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>
                <a:solidFill>
                  <a:srgbClr val="ED53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Решение о предоставлении поручительства</a:t>
            </a:r>
          </a:p>
          <a:p>
            <a:endParaRPr lang="ru-RU" sz="2000" b="1" dirty="0">
              <a:solidFill>
                <a:srgbClr val="ED533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>
                <a:solidFill>
                  <a:srgbClr val="ED53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Заключение трехстороннего договора поручительства</a:t>
            </a:r>
          </a:p>
        </p:txBody>
      </p:sp>
    </p:spTree>
    <p:extLst>
      <p:ext uri="{BB962C8B-B14F-4D97-AF65-F5344CB8AC3E}">
        <p14:creationId xmlns:p14="http://schemas.microsoft.com/office/powerpoint/2010/main" val="20434895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4E67C6FE-F6A1-40AB-B6F5-0230E52F7AC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3869" y="764965"/>
            <a:ext cx="1079332" cy="424095"/>
          </a:xfrm>
          <a:prstGeom prst="rect">
            <a:avLst/>
          </a:prstGeom>
        </p:spPr>
      </p:pic>
      <p:sp>
        <p:nvSpPr>
          <p:cNvPr id="4" name="Арка 3">
            <a:extLst>
              <a:ext uri="{FF2B5EF4-FFF2-40B4-BE49-F238E27FC236}">
                <a16:creationId xmlns:a16="http://schemas.microsoft.com/office/drawing/2014/main" id="{42A00E03-AA93-4D97-A9C8-8F06A36ACFBE}"/>
              </a:ext>
            </a:extLst>
          </p:cNvPr>
          <p:cNvSpPr/>
          <p:nvPr/>
        </p:nvSpPr>
        <p:spPr>
          <a:xfrm rot="18477485">
            <a:off x="-1916855" y="6011030"/>
            <a:ext cx="4829763" cy="4829763"/>
          </a:xfrm>
          <a:prstGeom prst="blockArc">
            <a:avLst>
              <a:gd name="adj1" fmla="val 14106148"/>
              <a:gd name="adj2" fmla="val 3789708"/>
              <a:gd name="adj3" fmla="val 15986"/>
            </a:avLst>
          </a:prstGeom>
          <a:solidFill>
            <a:srgbClr val="EDD8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79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61EF4DCF-4E2F-45A9-B23F-88901AE96BE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9636" r="25088"/>
          <a:stretch/>
        </p:blipFill>
        <p:spPr>
          <a:xfrm>
            <a:off x="7534567" y="-1203398"/>
            <a:ext cx="6645162" cy="6239912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2748EAB8-6F08-4C15-A845-9F80AF9A29E6}"/>
              </a:ext>
            </a:extLst>
          </p:cNvPr>
          <p:cNvSpPr/>
          <p:nvPr/>
        </p:nvSpPr>
        <p:spPr>
          <a:xfrm>
            <a:off x="9856877" y="6861829"/>
            <a:ext cx="752647" cy="6219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6">
            <a:extLst>
              <a:ext uri="{FF2B5EF4-FFF2-40B4-BE49-F238E27FC236}">
                <a16:creationId xmlns:a16="http://schemas.microsoft.com/office/drawing/2014/main" id="{D78625E5-7CE5-6594-1852-6ED31240C1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8576" y="956627"/>
            <a:ext cx="7034615" cy="5646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4296" dirty="0">
                <a:solidFill>
                  <a:srgbClr val="ED5338"/>
                </a:solidFill>
                <a:latin typeface="Arial Black" panose="020B0A04020102020204" pitchFamily="34" charset="0"/>
                <a:ea typeface="Roboto Black" panose="02000000000000000000"/>
                <a:cs typeface="Roboto Black" panose="02000000000000000000"/>
              </a:rPr>
              <a:t>Будем рады сотрудничеству!</a:t>
            </a:r>
          </a:p>
          <a:p>
            <a:pPr algn="ctr" eaLnBrk="1" hangingPunct="1"/>
            <a:endParaRPr lang="ru-RU" altLang="ru-RU" sz="3500" dirty="0">
              <a:solidFill>
                <a:srgbClr val="ED5338"/>
              </a:solidFill>
              <a:latin typeface="Arial Black" panose="020B0A04020102020204" pitchFamily="34" charset="0"/>
              <a:ea typeface="Roboto Black" panose="02000000000000000000"/>
              <a:cs typeface="Roboto Black" panose="02000000000000000000"/>
            </a:endParaRPr>
          </a:p>
          <a:p>
            <a:pPr algn="ctr" eaLnBrk="1" hangingPunct="1"/>
            <a:r>
              <a:rPr lang="ru-RU" altLang="ru-RU" sz="2400" dirty="0">
                <a:solidFill>
                  <a:srgbClr val="ED5338"/>
                </a:solidFill>
                <a:latin typeface="Arial Black" panose="020B0A04020102020204" pitchFamily="34" charset="0"/>
                <a:ea typeface="Roboto Black" panose="02000000000000000000"/>
                <a:cs typeface="Roboto Black" panose="02000000000000000000"/>
              </a:rPr>
              <a:t>Наши контакты:</a:t>
            </a:r>
          </a:p>
          <a:p>
            <a:pPr eaLnBrk="1" hangingPunct="1"/>
            <a:endParaRPr lang="ru-RU" altLang="ru-RU" sz="2400" b="1" dirty="0">
              <a:solidFill>
                <a:srgbClr val="C59368"/>
              </a:solidFill>
              <a:latin typeface="Arial Black" panose="020B0A04020102020204" pitchFamily="34" charset="0"/>
            </a:endParaRPr>
          </a:p>
          <a:p>
            <a:pPr eaLnBrk="1" hangingPunct="1"/>
            <a:r>
              <a:rPr lang="ru-RU" altLang="ru-RU" sz="2400" b="1" dirty="0">
                <a:solidFill>
                  <a:srgbClr val="562212"/>
                </a:solidFill>
                <a:latin typeface="Arial Black" panose="020B0A04020102020204" pitchFamily="34" charset="0"/>
              </a:rPr>
              <a:t>Омск, проспект Комарова, д. 21/1, офисы 205, 208</a:t>
            </a:r>
          </a:p>
          <a:p>
            <a:r>
              <a:rPr lang="ru-RU" altLang="ru-RU" sz="2400" b="1" dirty="0">
                <a:solidFill>
                  <a:srgbClr val="562212"/>
                </a:solidFill>
                <a:latin typeface="Arial Black" panose="020B0A04020102020204" pitchFamily="34" charset="0"/>
              </a:rPr>
              <a:t>тел.:  95-77-75, мойбизнес-55.рф</a:t>
            </a:r>
          </a:p>
          <a:p>
            <a:pPr eaLnBrk="1" hangingPunct="1"/>
            <a:endParaRPr lang="ru-RU" altLang="ru-RU" sz="2400" b="1" dirty="0">
              <a:solidFill>
                <a:srgbClr val="562212"/>
              </a:solidFill>
              <a:latin typeface="Arial Black" panose="020B0A04020102020204" pitchFamily="34" charset="0"/>
            </a:endParaRPr>
          </a:p>
          <a:p>
            <a:pPr eaLnBrk="1" hangingPunct="1"/>
            <a:r>
              <a:rPr lang="ru-RU" altLang="ru-RU" sz="2400" b="1" dirty="0">
                <a:solidFill>
                  <a:srgbClr val="562212"/>
                </a:solidFill>
                <a:latin typeface="Arial Black" panose="020B0A04020102020204" pitchFamily="34" charset="0"/>
              </a:rPr>
              <a:t>Мы в соцсетях:</a:t>
            </a:r>
          </a:p>
          <a:p>
            <a:pPr eaLnBrk="1" hangingPunct="1"/>
            <a:r>
              <a:rPr lang="ru-RU" altLang="ru-RU" sz="2400" b="1" dirty="0">
                <a:solidFill>
                  <a:schemeClr val="accent2"/>
                </a:solidFill>
                <a:latin typeface="Arial Black" panose="020B0A040201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ВКонтакте</a:t>
            </a:r>
            <a:endParaRPr lang="ru-RU" altLang="ru-RU" sz="2400" b="1" dirty="0">
              <a:solidFill>
                <a:schemeClr val="accent2"/>
              </a:solidFill>
              <a:latin typeface="Arial Black" panose="020B0A04020102020204" pitchFamily="34" charset="0"/>
            </a:endParaRPr>
          </a:p>
          <a:p>
            <a:pPr eaLnBrk="1" hangingPunct="1"/>
            <a:r>
              <a:rPr lang="ru-RU" sz="2400" dirty="0">
                <a:solidFill>
                  <a:schemeClr val="accent2"/>
                </a:solidFill>
                <a:latin typeface="Arial Black" panose="020B0A040201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ОК</a:t>
            </a:r>
            <a:endParaRPr lang="ru-RU" sz="2400" dirty="0">
              <a:solidFill>
                <a:schemeClr val="accent2"/>
              </a:solidFill>
              <a:latin typeface="Arial Black" panose="020B0A04020102020204" pitchFamily="34" charset="0"/>
            </a:endParaRPr>
          </a:p>
          <a:p>
            <a:pPr eaLnBrk="1" hangingPunct="1"/>
            <a:r>
              <a:rPr lang="en-US" altLang="ru-RU" sz="2400" b="1" dirty="0">
                <a:solidFill>
                  <a:schemeClr val="accent2"/>
                </a:solidFill>
                <a:latin typeface="Arial Black" panose="020B0A040201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Telegram</a:t>
            </a:r>
            <a:endParaRPr lang="ru-RU" altLang="ru-RU" sz="2400" b="1" dirty="0">
              <a:solidFill>
                <a:schemeClr val="accent2"/>
              </a:solidFill>
              <a:latin typeface="Arial Black" panose="020B0A04020102020204" pitchFamily="34" charset="0"/>
            </a:endParaRPr>
          </a:p>
        </p:txBody>
      </p:sp>
      <p:pic>
        <p:nvPicPr>
          <p:cNvPr id="5" name="Рисунок 12">
            <a:extLst>
              <a:ext uri="{FF2B5EF4-FFF2-40B4-BE49-F238E27FC236}">
                <a16:creationId xmlns:a16="http://schemas.microsoft.com/office/drawing/2014/main" id="{CDC88E00-3793-C26D-BCB3-3D2E7033E19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173"/>
          <a:stretch>
            <a:fillRect/>
          </a:stretch>
        </p:blipFill>
        <p:spPr bwMode="auto">
          <a:xfrm rot="7665516">
            <a:off x="-1912714" y="-50238"/>
            <a:ext cx="5543066" cy="3098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" name="Группа 4">
            <a:extLst>
              <a:ext uri="{FF2B5EF4-FFF2-40B4-BE49-F238E27FC236}">
                <a16:creationId xmlns:a16="http://schemas.microsoft.com/office/drawing/2014/main" id="{D9AF6288-941D-24D7-19E6-687E58A55AAE}"/>
              </a:ext>
            </a:extLst>
          </p:cNvPr>
          <p:cNvGrpSpPr/>
          <p:nvPr/>
        </p:nvGrpSpPr>
        <p:grpSpPr>
          <a:xfrm>
            <a:off x="345574" y="709615"/>
            <a:ext cx="945693" cy="958890"/>
            <a:chOff x="5008880" y="1849120"/>
            <a:chExt cx="1188720" cy="1205309"/>
          </a:xfrm>
          <a:solidFill>
            <a:srgbClr val="C59368">
              <a:alpha val="31000"/>
            </a:srgbClr>
          </a:solidFill>
        </p:grpSpPr>
        <p:sp>
          <p:nvSpPr>
            <p:cNvPr id="11" name="Овал 10">
              <a:extLst>
                <a:ext uri="{FF2B5EF4-FFF2-40B4-BE49-F238E27FC236}">
                  <a16:creationId xmlns:a16="http://schemas.microsoft.com/office/drawing/2014/main" id="{A42C0F58-B5A6-49E8-8745-5B680854848A}"/>
                </a:ext>
              </a:extLst>
            </p:cNvPr>
            <p:cNvSpPr/>
            <p:nvPr/>
          </p:nvSpPr>
          <p:spPr>
            <a:xfrm>
              <a:off x="5008880" y="1849120"/>
              <a:ext cx="426720" cy="42672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1432"/>
            </a:p>
          </p:txBody>
        </p:sp>
        <p:sp>
          <p:nvSpPr>
            <p:cNvPr id="12" name="Овал 11">
              <a:extLst>
                <a:ext uri="{FF2B5EF4-FFF2-40B4-BE49-F238E27FC236}">
                  <a16:creationId xmlns:a16="http://schemas.microsoft.com/office/drawing/2014/main" id="{5EE8BC1E-6C0C-080F-DF79-C984AB8C6680}"/>
                </a:ext>
              </a:extLst>
            </p:cNvPr>
            <p:cNvSpPr/>
            <p:nvPr/>
          </p:nvSpPr>
          <p:spPr>
            <a:xfrm>
              <a:off x="5770880" y="1849120"/>
              <a:ext cx="426720" cy="42672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1432" dirty="0"/>
            </a:p>
          </p:txBody>
        </p:sp>
        <p:sp>
          <p:nvSpPr>
            <p:cNvPr id="15" name="Овал 14">
              <a:extLst>
                <a:ext uri="{FF2B5EF4-FFF2-40B4-BE49-F238E27FC236}">
                  <a16:creationId xmlns:a16="http://schemas.microsoft.com/office/drawing/2014/main" id="{56B7394C-5F28-803D-8C05-16AE657D9B10}"/>
                </a:ext>
              </a:extLst>
            </p:cNvPr>
            <p:cNvSpPr/>
            <p:nvPr/>
          </p:nvSpPr>
          <p:spPr>
            <a:xfrm>
              <a:off x="5364480" y="2235200"/>
              <a:ext cx="426720" cy="42672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1432"/>
            </a:p>
          </p:txBody>
        </p:sp>
        <p:sp>
          <p:nvSpPr>
            <p:cNvPr id="16" name="Овал 15">
              <a:extLst>
                <a:ext uri="{FF2B5EF4-FFF2-40B4-BE49-F238E27FC236}">
                  <a16:creationId xmlns:a16="http://schemas.microsoft.com/office/drawing/2014/main" id="{1A425FBF-2E4B-C6B2-E3D2-4BB6D4BF6DA3}"/>
                </a:ext>
              </a:extLst>
            </p:cNvPr>
            <p:cNvSpPr/>
            <p:nvPr/>
          </p:nvSpPr>
          <p:spPr>
            <a:xfrm>
              <a:off x="5008880" y="2627709"/>
              <a:ext cx="426720" cy="42672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1432"/>
            </a:p>
          </p:txBody>
        </p:sp>
        <p:sp>
          <p:nvSpPr>
            <p:cNvPr id="17" name="Овал 16">
              <a:extLst>
                <a:ext uri="{FF2B5EF4-FFF2-40B4-BE49-F238E27FC236}">
                  <a16:creationId xmlns:a16="http://schemas.microsoft.com/office/drawing/2014/main" id="{51AD4428-B14F-7BE7-5556-184DC4A0F41F}"/>
                </a:ext>
              </a:extLst>
            </p:cNvPr>
            <p:cNvSpPr/>
            <p:nvPr/>
          </p:nvSpPr>
          <p:spPr>
            <a:xfrm>
              <a:off x="5770880" y="2627709"/>
              <a:ext cx="426720" cy="42672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1432" dirty="0"/>
            </a:p>
          </p:txBody>
        </p:sp>
      </p:grp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1740240F-A434-2919-8554-51DC3A98676F}"/>
              </a:ext>
            </a:extLst>
          </p:cNvPr>
          <p:cNvSpPr/>
          <p:nvPr/>
        </p:nvSpPr>
        <p:spPr>
          <a:xfrm>
            <a:off x="2431460" y="2523160"/>
            <a:ext cx="6228845" cy="143976"/>
          </a:xfrm>
          <a:prstGeom prst="rect">
            <a:avLst/>
          </a:prstGeom>
          <a:solidFill>
            <a:srgbClr val="ED53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256"/>
          </a:p>
        </p:txBody>
      </p:sp>
      <p:sp>
        <p:nvSpPr>
          <p:cNvPr id="22" name="Арка 21">
            <a:extLst>
              <a:ext uri="{FF2B5EF4-FFF2-40B4-BE49-F238E27FC236}">
                <a16:creationId xmlns:a16="http://schemas.microsoft.com/office/drawing/2014/main" id="{4631268B-8C32-5D93-0A6F-A183CA22FA8B}"/>
              </a:ext>
            </a:extLst>
          </p:cNvPr>
          <p:cNvSpPr/>
          <p:nvPr/>
        </p:nvSpPr>
        <p:spPr>
          <a:xfrm rot="9900000">
            <a:off x="9220397" y="5768150"/>
            <a:ext cx="2473453" cy="2473453"/>
          </a:xfrm>
          <a:prstGeom prst="blockArc">
            <a:avLst>
              <a:gd name="adj1" fmla="val 19423086"/>
              <a:gd name="adj2" fmla="val 11079722"/>
              <a:gd name="adj3" fmla="val 15520"/>
            </a:avLst>
          </a:prstGeom>
          <a:solidFill>
            <a:srgbClr val="ED53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79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9384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4E67C6FE-F6A1-40AB-B6F5-0230E52F7AC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3869" y="764965"/>
            <a:ext cx="1079332" cy="424095"/>
          </a:xfrm>
          <a:prstGeom prst="rect">
            <a:avLst/>
          </a:prstGeom>
        </p:spPr>
      </p:pic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DF8857DB-A288-47C6-A987-1D69B51B81AD}"/>
              </a:ext>
            </a:extLst>
          </p:cNvPr>
          <p:cNvSpPr/>
          <p:nvPr/>
        </p:nvSpPr>
        <p:spPr>
          <a:xfrm>
            <a:off x="9856877" y="6861829"/>
            <a:ext cx="752647" cy="6219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Арка 6">
            <a:extLst>
              <a:ext uri="{FF2B5EF4-FFF2-40B4-BE49-F238E27FC236}">
                <a16:creationId xmlns:a16="http://schemas.microsoft.com/office/drawing/2014/main" id="{997B5DAB-B830-4E92-A507-ACEA81338AA0}"/>
              </a:ext>
            </a:extLst>
          </p:cNvPr>
          <p:cNvSpPr/>
          <p:nvPr/>
        </p:nvSpPr>
        <p:spPr>
          <a:xfrm rot="9900000">
            <a:off x="9216811" y="5768150"/>
            <a:ext cx="2473453" cy="2473453"/>
          </a:xfrm>
          <a:prstGeom prst="blockArc">
            <a:avLst>
              <a:gd name="adj1" fmla="val 19423086"/>
              <a:gd name="adj2" fmla="val 11079722"/>
              <a:gd name="adj3" fmla="val 15520"/>
            </a:avLst>
          </a:prstGeom>
          <a:solidFill>
            <a:srgbClr val="ED53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79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61EF4DCF-4E2F-45A9-B23F-88901AE96BE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9636" r="25088"/>
          <a:stretch/>
        </p:blipFill>
        <p:spPr>
          <a:xfrm>
            <a:off x="7534567" y="-1203398"/>
            <a:ext cx="6645162" cy="62399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604817"/>
            <a:ext cx="9939166" cy="5407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lang="ru-RU" sz="3400" dirty="0">
                <a:solidFill>
                  <a:srgbClr val="562212"/>
                </a:solidFill>
                <a:latin typeface="Arial Black" panose="020B0A04020102020204" pitchFamily="34" charset="0"/>
                <a:ea typeface="Roboto Black" panose="02000000000000000000" pitchFamily="2" charset="0"/>
              </a:rPr>
              <a:t>Поддержка в виде поручительства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9B56FD6-7ABD-A54E-A527-AAAF77BA3E18}"/>
              </a:ext>
            </a:extLst>
          </p:cNvPr>
          <p:cNvSpPr txBox="1"/>
          <p:nvPr/>
        </p:nvSpPr>
        <p:spPr>
          <a:xfrm>
            <a:off x="908860" y="1513945"/>
            <a:ext cx="8121445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300" dirty="0">
                <a:latin typeface="Arial" panose="020B0604020202020204" pitchFamily="34" charset="0"/>
                <a:cs typeface="Arial" panose="020B0604020202020204" pitchFamily="34" charset="0"/>
              </a:rPr>
              <a:t>Предоставляется в рамках национального проекта</a:t>
            </a:r>
          </a:p>
          <a:p>
            <a:r>
              <a:rPr lang="ru-RU" sz="2300" b="1" dirty="0">
                <a:latin typeface="Arial" panose="020B0604020202020204" pitchFamily="34" charset="0"/>
                <a:cs typeface="Arial" panose="020B0604020202020204" pitchFamily="34" charset="0"/>
              </a:rPr>
              <a:t>«Малое и среднее предпринимательство и поддержка индивидуальной предпринимательской инициативы»</a:t>
            </a:r>
          </a:p>
        </p:txBody>
      </p:sp>
      <p:sp>
        <p:nvSpPr>
          <p:cNvPr id="4" name="Арка 3">
            <a:extLst>
              <a:ext uri="{FF2B5EF4-FFF2-40B4-BE49-F238E27FC236}">
                <a16:creationId xmlns:a16="http://schemas.microsoft.com/office/drawing/2014/main" id="{42A00E03-AA93-4D97-A9C8-8F06A36ACFBE}"/>
              </a:ext>
            </a:extLst>
          </p:cNvPr>
          <p:cNvSpPr/>
          <p:nvPr/>
        </p:nvSpPr>
        <p:spPr>
          <a:xfrm rot="18477485">
            <a:off x="-1916855" y="6011030"/>
            <a:ext cx="4829763" cy="4829763"/>
          </a:xfrm>
          <a:prstGeom prst="blockArc">
            <a:avLst>
              <a:gd name="adj1" fmla="val 14106148"/>
              <a:gd name="adj2" fmla="val 3789708"/>
              <a:gd name="adj3" fmla="val 15986"/>
            </a:avLst>
          </a:prstGeom>
          <a:solidFill>
            <a:srgbClr val="EDD8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79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587363-75B5-E9D2-2BF4-AD8FB71D2C58}"/>
              </a:ext>
            </a:extLst>
          </p:cNvPr>
          <p:cNvSpPr txBox="1"/>
          <p:nvPr/>
        </p:nvSpPr>
        <p:spPr>
          <a:xfrm>
            <a:off x="2085727" y="3051569"/>
            <a:ext cx="7549924" cy="37431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>
              <a:lnSpc>
                <a:spcPct val="150000"/>
              </a:lnSpc>
            </a:pPr>
            <a:r>
              <a:rPr lang="ru-RU" sz="2300" b="1" dirty="0">
                <a:latin typeface="Arial" panose="020B0604020202020204" pitchFamily="34" charset="0"/>
                <a:cs typeface="Arial" panose="020B0604020202020204" pitchFamily="34" charset="0"/>
              </a:rPr>
              <a:t>Поручительство</a:t>
            </a:r>
            <a:r>
              <a:rPr lang="ru-RU" sz="2300" dirty="0">
                <a:latin typeface="Arial" panose="020B0604020202020204" pitchFamily="34" charset="0"/>
                <a:cs typeface="Arial" panose="020B0604020202020204" pitchFamily="34" charset="0"/>
              </a:rPr>
              <a:t> – это такая форма гарантийной поддержки, при которой региональный гарантийный центр обеспечивает исполнение обязательств субъектов малого и среднего предпринимательства, а также самозанятых граждан, перед финансовыми организациями (банками, микрофинансовыми и лизинговыми организациями)</a:t>
            </a:r>
          </a:p>
        </p:txBody>
      </p:sp>
    </p:spTree>
    <p:extLst>
      <p:ext uri="{BB962C8B-B14F-4D97-AF65-F5344CB8AC3E}">
        <p14:creationId xmlns:p14="http://schemas.microsoft.com/office/powerpoint/2010/main" val="4143872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4E67C6FE-F6A1-40AB-B6F5-0230E52F7AC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3869" y="764965"/>
            <a:ext cx="1079332" cy="424095"/>
          </a:xfrm>
          <a:prstGeom prst="rect">
            <a:avLst/>
          </a:prstGeom>
        </p:spPr>
      </p:pic>
      <p:sp>
        <p:nvSpPr>
          <p:cNvPr id="4" name="Арка 3">
            <a:extLst>
              <a:ext uri="{FF2B5EF4-FFF2-40B4-BE49-F238E27FC236}">
                <a16:creationId xmlns:a16="http://schemas.microsoft.com/office/drawing/2014/main" id="{42A00E03-AA93-4D97-A9C8-8F06A36ACFBE}"/>
              </a:ext>
            </a:extLst>
          </p:cNvPr>
          <p:cNvSpPr/>
          <p:nvPr/>
        </p:nvSpPr>
        <p:spPr>
          <a:xfrm rot="18477485">
            <a:off x="-1916855" y="6011030"/>
            <a:ext cx="4829763" cy="4829763"/>
          </a:xfrm>
          <a:prstGeom prst="blockArc">
            <a:avLst>
              <a:gd name="adj1" fmla="val 14106148"/>
              <a:gd name="adj2" fmla="val 3789708"/>
              <a:gd name="adj3" fmla="val 15986"/>
            </a:avLst>
          </a:prstGeom>
          <a:solidFill>
            <a:srgbClr val="EDD8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79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Арка 6">
            <a:extLst>
              <a:ext uri="{FF2B5EF4-FFF2-40B4-BE49-F238E27FC236}">
                <a16:creationId xmlns:a16="http://schemas.microsoft.com/office/drawing/2014/main" id="{997B5DAB-B830-4E92-A507-ACEA81338AA0}"/>
              </a:ext>
            </a:extLst>
          </p:cNvPr>
          <p:cNvSpPr/>
          <p:nvPr/>
        </p:nvSpPr>
        <p:spPr>
          <a:xfrm rot="9900000">
            <a:off x="9220397" y="5768150"/>
            <a:ext cx="2473453" cy="2473453"/>
          </a:xfrm>
          <a:prstGeom prst="blockArc">
            <a:avLst>
              <a:gd name="adj1" fmla="val 19423086"/>
              <a:gd name="adj2" fmla="val 11079722"/>
              <a:gd name="adj3" fmla="val 15520"/>
            </a:avLst>
          </a:prstGeom>
          <a:solidFill>
            <a:srgbClr val="ED53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79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61EF4DCF-4E2F-45A9-B23F-88901AE96BE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9636" r="25088"/>
          <a:stretch/>
        </p:blipFill>
        <p:spPr>
          <a:xfrm>
            <a:off x="7534567" y="-1203398"/>
            <a:ext cx="6645162" cy="62399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621917"/>
            <a:ext cx="9939166" cy="5407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lang="ru-RU" sz="3400" dirty="0">
                <a:solidFill>
                  <a:srgbClr val="562212"/>
                </a:solidFill>
                <a:latin typeface="Arial Black" panose="020B0A04020102020204" pitchFamily="34" charset="0"/>
                <a:ea typeface="Roboto Black" panose="02000000000000000000" pitchFamily="2" charset="0"/>
              </a:rPr>
              <a:t>Поддержка в виде поручительства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5FCDE59-6451-477F-BE9C-65A3A761BA6B}"/>
              </a:ext>
            </a:extLst>
          </p:cNvPr>
          <p:cNvSpPr txBox="1"/>
          <p:nvPr/>
        </p:nvSpPr>
        <p:spPr>
          <a:xfrm>
            <a:off x="404282" y="1575629"/>
            <a:ext cx="913060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ru-RU" sz="2500" dirty="0">
                <a:latin typeface="Arial" panose="020B0604020202020204" pitchFamily="34" charset="0"/>
                <a:cs typeface="Arial" panose="020B0604020202020204" pitchFamily="34" charset="0"/>
              </a:rPr>
              <a:t>Региональный гарантийный центр имеет соглашения о предоставлении поручительств субъектам предпринимательства и самозанятым со следующими финансовыми организациями: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68D747B-CDEA-4B60-A996-AE5368A1B8B0}"/>
              </a:ext>
            </a:extLst>
          </p:cNvPr>
          <p:cNvSpPr txBox="1"/>
          <p:nvPr/>
        </p:nvSpPr>
        <p:spPr>
          <a:xfrm>
            <a:off x="404282" y="3055561"/>
            <a:ext cx="7130285" cy="41921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ru-RU" sz="2000" b="1" dirty="0">
                <a:solidFill>
                  <a:srgbClr val="ED53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Россельхозбанк</a:t>
            </a:r>
          </a:p>
          <a:p>
            <a:pPr>
              <a:lnSpc>
                <a:spcPct val="200000"/>
              </a:lnSpc>
            </a:pPr>
            <a:r>
              <a:rPr lang="ru-RU" sz="2000" b="1" dirty="0">
                <a:solidFill>
                  <a:srgbClr val="ED53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Сбербанк</a:t>
            </a:r>
          </a:p>
          <a:p>
            <a:pPr>
              <a:lnSpc>
                <a:spcPct val="200000"/>
              </a:lnSpc>
            </a:pPr>
            <a:r>
              <a:rPr lang="ru-RU" sz="2000" b="1" dirty="0">
                <a:solidFill>
                  <a:srgbClr val="ED53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 БАРС БАНК</a:t>
            </a:r>
          </a:p>
          <a:p>
            <a:pPr>
              <a:lnSpc>
                <a:spcPct val="200000"/>
              </a:lnSpc>
            </a:pPr>
            <a:r>
              <a:rPr lang="ru-RU" sz="2000" b="1" dirty="0">
                <a:solidFill>
                  <a:srgbClr val="ED53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Банк ВТБ</a:t>
            </a:r>
          </a:p>
          <a:p>
            <a:pPr>
              <a:lnSpc>
                <a:spcPct val="200000"/>
              </a:lnSpc>
            </a:pPr>
            <a:r>
              <a:rPr lang="ru-RU" sz="2000" b="1" dirty="0">
                <a:solidFill>
                  <a:srgbClr val="ED53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Региональный фонд микрофинансирования</a:t>
            </a:r>
          </a:p>
          <a:p>
            <a:pPr>
              <a:lnSpc>
                <a:spcPct val="200000"/>
              </a:lnSpc>
            </a:pPr>
            <a:r>
              <a:rPr lang="ru-RU" sz="1800" b="1" dirty="0">
                <a:solidFill>
                  <a:srgbClr val="ED53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МСП Банк</a:t>
            </a:r>
          </a:p>
          <a:p>
            <a:pPr>
              <a:lnSpc>
                <a:spcPct val="200000"/>
              </a:lnSpc>
            </a:pPr>
            <a:r>
              <a:rPr lang="ru-RU" sz="1800" b="1" dirty="0">
                <a:solidFill>
                  <a:srgbClr val="ED53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Примсоцбанк</a:t>
            </a:r>
            <a:endParaRPr lang="ru-RU" b="1" dirty="0">
              <a:solidFill>
                <a:srgbClr val="ED533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B8BAC4-4588-4ECF-8B68-EF1419D2A8B0}"/>
              </a:ext>
            </a:extLst>
          </p:cNvPr>
          <p:cNvSpPr txBox="1"/>
          <p:nvPr/>
        </p:nvSpPr>
        <p:spPr>
          <a:xfrm>
            <a:off x="6274169" y="3029560"/>
            <a:ext cx="4521112" cy="3690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ru-RU" sz="2000" b="1" dirty="0">
                <a:solidFill>
                  <a:srgbClr val="ED53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НОВИКОМБАНК</a:t>
            </a:r>
          </a:p>
          <a:p>
            <a:pPr>
              <a:lnSpc>
                <a:spcPct val="200000"/>
              </a:lnSpc>
            </a:pPr>
            <a:r>
              <a:rPr lang="ru-RU" sz="2000" b="1" dirty="0">
                <a:solidFill>
                  <a:srgbClr val="ED53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Банк Акцепт</a:t>
            </a:r>
          </a:p>
          <a:p>
            <a:pPr>
              <a:lnSpc>
                <a:spcPct val="200000"/>
              </a:lnSpc>
            </a:pPr>
            <a:r>
              <a:rPr lang="ru-RU" sz="2000" b="1" dirty="0">
                <a:solidFill>
                  <a:srgbClr val="ED53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Азиатско-Тихоокеанский Банк</a:t>
            </a:r>
          </a:p>
          <a:p>
            <a:pPr>
              <a:lnSpc>
                <a:spcPct val="200000"/>
              </a:lnSpc>
            </a:pPr>
            <a:r>
              <a:rPr lang="ru-RU" sz="2000" b="1" dirty="0">
                <a:solidFill>
                  <a:srgbClr val="ED53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Экспобанк</a:t>
            </a:r>
          </a:p>
          <a:p>
            <a:pPr>
              <a:lnSpc>
                <a:spcPct val="200000"/>
              </a:lnSpc>
            </a:pPr>
            <a:r>
              <a:rPr lang="ru-RU" sz="2000" b="1" dirty="0">
                <a:solidFill>
                  <a:srgbClr val="ED53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Промсвязьбанк</a:t>
            </a:r>
          </a:p>
          <a:p>
            <a:pPr>
              <a:lnSpc>
                <a:spcPct val="200000"/>
              </a:lnSpc>
            </a:pPr>
            <a:r>
              <a:rPr lang="ru-RU" sz="2000" b="1" dirty="0">
                <a:solidFill>
                  <a:srgbClr val="ED53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Банк ФК Открытие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2748EAB8-6F08-4C15-A845-9F80AF9A29E6}"/>
              </a:ext>
            </a:extLst>
          </p:cNvPr>
          <p:cNvSpPr/>
          <p:nvPr/>
        </p:nvSpPr>
        <p:spPr>
          <a:xfrm>
            <a:off x="9856877" y="6861829"/>
            <a:ext cx="752647" cy="6219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7443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D6A12223-B4B2-435D-917D-772300468591}"/>
              </a:ext>
            </a:extLst>
          </p:cNvPr>
          <p:cNvSpPr/>
          <p:nvPr/>
        </p:nvSpPr>
        <p:spPr>
          <a:xfrm>
            <a:off x="-2363" y="2820279"/>
            <a:ext cx="10691812" cy="4819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579" dirty="0"/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4E67C6FE-F6A1-40AB-B6F5-0230E52F7AC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3869" y="764965"/>
            <a:ext cx="1079332" cy="424095"/>
          </a:xfrm>
          <a:prstGeom prst="rect">
            <a:avLst/>
          </a:prstGeom>
        </p:spPr>
      </p:pic>
      <p:sp>
        <p:nvSpPr>
          <p:cNvPr id="4" name="Арка 3">
            <a:extLst>
              <a:ext uri="{FF2B5EF4-FFF2-40B4-BE49-F238E27FC236}">
                <a16:creationId xmlns:a16="http://schemas.microsoft.com/office/drawing/2014/main" id="{42A00E03-AA93-4D97-A9C8-8F06A36ACFBE}"/>
              </a:ext>
            </a:extLst>
          </p:cNvPr>
          <p:cNvSpPr/>
          <p:nvPr/>
        </p:nvSpPr>
        <p:spPr>
          <a:xfrm rot="18477485">
            <a:off x="-1916855" y="6011030"/>
            <a:ext cx="4829763" cy="4829763"/>
          </a:xfrm>
          <a:prstGeom prst="blockArc">
            <a:avLst>
              <a:gd name="adj1" fmla="val 14106148"/>
              <a:gd name="adj2" fmla="val 3789708"/>
              <a:gd name="adj3" fmla="val 15986"/>
            </a:avLst>
          </a:prstGeom>
          <a:solidFill>
            <a:srgbClr val="EDD8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79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Арка 6">
            <a:extLst>
              <a:ext uri="{FF2B5EF4-FFF2-40B4-BE49-F238E27FC236}">
                <a16:creationId xmlns:a16="http://schemas.microsoft.com/office/drawing/2014/main" id="{997B5DAB-B830-4E92-A507-ACEA81338AA0}"/>
              </a:ext>
            </a:extLst>
          </p:cNvPr>
          <p:cNvSpPr/>
          <p:nvPr/>
        </p:nvSpPr>
        <p:spPr>
          <a:xfrm rot="9900000">
            <a:off x="9216811" y="5768150"/>
            <a:ext cx="2473453" cy="2473453"/>
          </a:xfrm>
          <a:prstGeom prst="blockArc">
            <a:avLst>
              <a:gd name="adj1" fmla="val 19423086"/>
              <a:gd name="adj2" fmla="val 11079722"/>
              <a:gd name="adj3" fmla="val 15520"/>
            </a:avLst>
          </a:prstGeom>
          <a:solidFill>
            <a:srgbClr val="ED53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79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61EF4DCF-4E2F-45A9-B23F-88901AE96BE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9636" r="25088"/>
          <a:stretch/>
        </p:blipFill>
        <p:spPr>
          <a:xfrm>
            <a:off x="7534567" y="-1203398"/>
            <a:ext cx="6645162" cy="62399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621917"/>
            <a:ext cx="10609524" cy="9854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lang="ru-RU" sz="3400" dirty="0">
                <a:solidFill>
                  <a:srgbClr val="562212"/>
                </a:solidFill>
                <a:latin typeface="Arial Black" panose="020B0A04020102020204" pitchFamily="34" charset="0"/>
                <a:ea typeface="Roboto Black" panose="02000000000000000000" pitchFamily="2" charset="0"/>
              </a:rPr>
              <a:t>Условия предоставления </a:t>
            </a:r>
          </a:p>
          <a:p>
            <a:pPr>
              <a:lnSpc>
                <a:spcPct val="85000"/>
              </a:lnSpc>
            </a:pPr>
            <a:r>
              <a:rPr lang="ru-RU" sz="3400" dirty="0">
                <a:solidFill>
                  <a:srgbClr val="562212"/>
                </a:solidFill>
                <a:latin typeface="Arial Black" panose="020B0A04020102020204" pitchFamily="34" charset="0"/>
                <a:ea typeface="Roboto Black" panose="02000000000000000000" pitchFamily="2" charset="0"/>
              </a:rPr>
              <a:t>поручительства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FBC9138-93A4-4759-8A98-F6288E4B38AA}"/>
              </a:ext>
            </a:extLst>
          </p:cNvPr>
          <p:cNvSpPr txBox="1"/>
          <p:nvPr/>
        </p:nvSpPr>
        <p:spPr>
          <a:xfrm>
            <a:off x="0" y="1850548"/>
            <a:ext cx="1036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Региональный гарантийный центр оказывает поддержку субъектам предпринимательства и самозанятым в виде поручительства на следующих условиях:</a:t>
            </a:r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F9AFDF16-ECE6-4986-9A6D-2CEEFE801F63}"/>
              </a:ext>
            </a:extLst>
          </p:cNvPr>
          <p:cNvSpPr/>
          <p:nvPr/>
        </p:nvSpPr>
        <p:spPr>
          <a:xfrm>
            <a:off x="717244" y="2976872"/>
            <a:ext cx="1800000" cy="1800000"/>
          </a:xfrm>
          <a:prstGeom prst="ellipse">
            <a:avLst/>
          </a:prstGeom>
          <a:noFill/>
          <a:ln w="76200">
            <a:solidFill>
              <a:srgbClr val="ED5338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E78A57FF-E8A1-483A-8FE1-4DC11933FEC4}"/>
              </a:ext>
            </a:extLst>
          </p:cNvPr>
          <p:cNvSpPr/>
          <p:nvPr/>
        </p:nvSpPr>
        <p:spPr>
          <a:xfrm>
            <a:off x="4278448" y="3000501"/>
            <a:ext cx="1800000" cy="1800000"/>
          </a:xfrm>
          <a:prstGeom prst="ellipse">
            <a:avLst/>
          </a:prstGeom>
          <a:noFill/>
          <a:ln w="76200">
            <a:solidFill>
              <a:srgbClr val="ED5338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id="{E96C0F6B-1B06-425D-85FC-3AE54A1150F8}"/>
              </a:ext>
            </a:extLst>
          </p:cNvPr>
          <p:cNvSpPr/>
          <p:nvPr/>
        </p:nvSpPr>
        <p:spPr>
          <a:xfrm>
            <a:off x="7936395" y="2976872"/>
            <a:ext cx="1800000" cy="1800000"/>
          </a:xfrm>
          <a:prstGeom prst="ellipse">
            <a:avLst/>
          </a:prstGeom>
          <a:noFill/>
          <a:ln w="76200">
            <a:solidFill>
              <a:srgbClr val="ED5338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0366174-60C4-4191-8BDE-DE237DA25C06}"/>
              </a:ext>
            </a:extLst>
          </p:cNvPr>
          <p:cNvSpPr txBox="1"/>
          <p:nvPr/>
        </p:nvSpPr>
        <p:spPr>
          <a:xfrm>
            <a:off x="984989" y="3514960"/>
            <a:ext cx="12645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70%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583CAEF-10E9-4EDD-BFD7-FFAD82D324AC}"/>
              </a:ext>
            </a:extLst>
          </p:cNvPr>
          <p:cNvSpPr txBox="1"/>
          <p:nvPr/>
        </p:nvSpPr>
        <p:spPr>
          <a:xfrm>
            <a:off x="4445905" y="3443316"/>
            <a:ext cx="14650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</a:p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млн рублей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24B206D-86AD-4D41-97CA-ED2A57771555}"/>
              </a:ext>
            </a:extLst>
          </p:cNvPr>
          <p:cNvSpPr txBox="1"/>
          <p:nvPr/>
        </p:nvSpPr>
        <p:spPr>
          <a:xfrm>
            <a:off x="8049772" y="3443315"/>
            <a:ext cx="15732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лет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30469D4-99AB-4660-9CED-FF2EF86BDEDF}"/>
              </a:ext>
            </a:extLst>
          </p:cNvPr>
          <p:cNvSpPr txBox="1"/>
          <p:nvPr/>
        </p:nvSpPr>
        <p:spPr>
          <a:xfrm>
            <a:off x="-49043" y="5181625"/>
            <a:ext cx="333256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Максимальный объем</a:t>
            </a:r>
          </a:p>
          <a:p>
            <a:pPr algn="ctr"/>
            <a:endParaRPr lang="ru-RU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предоставляемого поручительства не более 70% от суммы финансирования</a:t>
            </a:r>
          </a:p>
          <a:p>
            <a:pPr algn="ctr"/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(не более 80% - на период повышенной готовности)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B82734C-3AF6-4625-B226-784DC3AA83B4}"/>
              </a:ext>
            </a:extLst>
          </p:cNvPr>
          <p:cNvSpPr txBox="1"/>
          <p:nvPr/>
        </p:nvSpPr>
        <p:spPr>
          <a:xfrm>
            <a:off x="3188669" y="5181625"/>
            <a:ext cx="395810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Максимальная сумма</a:t>
            </a:r>
          </a:p>
          <a:p>
            <a:pPr algn="ctr"/>
            <a:endParaRPr lang="ru-RU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предоставляемого поручительства – не более </a:t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25 млн рублей</a:t>
            </a:r>
          </a:p>
          <a:p>
            <a:pPr algn="ctr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(не более 5</a:t>
            </a:r>
            <a:r>
              <a:rPr lang="en-US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3,5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 млн рублей по всем договорам поручительства)</a:t>
            </a:r>
          </a:p>
          <a:p>
            <a:pPr algn="ctr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2B04F63-2338-433F-B677-5A845A15BD95}"/>
              </a:ext>
            </a:extLst>
          </p:cNvPr>
          <p:cNvSpPr txBox="1"/>
          <p:nvPr/>
        </p:nvSpPr>
        <p:spPr>
          <a:xfrm>
            <a:off x="7170111" y="5179562"/>
            <a:ext cx="333256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Максимальный срок</a:t>
            </a:r>
          </a:p>
          <a:p>
            <a:pPr algn="ctr"/>
            <a:endParaRPr lang="ru-RU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предоставления поручительства – </a:t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не более 5 лет</a:t>
            </a:r>
          </a:p>
          <a:p>
            <a:pPr algn="ctr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при наличии залога недвижимости – до 7 лет)</a:t>
            </a:r>
            <a:endParaRPr lang="en-US" sz="1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755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D6A12223-B4B2-435D-917D-772300468591}"/>
              </a:ext>
            </a:extLst>
          </p:cNvPr>
          <p:cNvSpPr/>
          <p:nvPr/>
        </p:nvSpPr>
        <p:spPr>
          <a:xfrm>
            <a:off x="0" y="2785837"/>
            <a:ext cx="10691812" cy="4819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579" dirty="0"/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4E67C6FE-F6A1-40AB-B6F5-0230E52F7AC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3869" y="764965"/>
            <a:ext cx="1079332" cy="424095"/>
          </a:xfrm>
          <a:prstGeom prst="rect">
            <a:avLst/>
          </a:prstGeom>
        </p:spPr>
      </p:pic>
      <p:sp>
        <p:nvSpPr>
          <p:cNvPr id="4" name="Арка 3">
            <a:extLst>
              <a:ext uri="{FF2B5EF4-FFF2-40B4-BE49-F238E27FC236}">
                <a16:creationId xmlns:a16="http://schemas.microsoft.com/office/drawing/2014/main" id="{42A00E03-AA93-4D97-A9C8-8F06A36ACFBE}"/>
              </a:ext>
            </a:extLst>
          </p:cNvPr>
          <p:cNvSpPr/>
          <p:nvPr/>
        </p:nvSpPr>
        <p:spPr>
          <a:xfrm rot="18477485">
            <a:off x="-1916855" y="6011030"/>
            <a:ext cx="4829763" cy="4829763"/>
          </a:xfrm>
          <a:prstGeom prst="blockArc">
            <a:avLst>
              <a:gd name="adj1" fmla="val 14106148"/>
              <a:gd name="adj2" fmla="val 3789708"/>
              <a:gd name="adj3" fmla="val 15986"/>
            </a:avLst>
          </a:prstGeom>
          <a:solidFill>
            <a:srgbClr val="EDD8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79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61EF4DCF-4E2F-45A9-B23F-88901AE96BE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9636" r="25088"/>
          <a:stretch/>
        </p:blipFill>
        <p:spPr>
          <a:xfrm>
            <a:off x="7534567" y="-1203398"/>
            <a:ext cx="6645162" cy="62399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621917"/>
            <a:ext cx="10609524" cy="9854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lang="ru-RU" sz="3400" dirty="0">
                <a:solidFill>
                  <a:srgbClr val="562212"/>
                </a:solidFill>
                <a:latin typeface="Arial Black" panose="020B0A04020102020204" pitchFamily="34" charset="0"/>
                <a:ea typeface="Roboto Black" panose="02000000000000000000" pitchFamily="2" charset="0"/>
              </a:rPr>
              <a:t>Условия предоставления </a:t>
            </a:r>
          </a:p>
          <a:p>
            <a:pPr>
              <a:lnSpc>
                <a:spcPct val="85000"/>
              </a:lnSpc>
            </a:pPr>
            <a:r>
              <a:rPr lang="ru-RU" sz="3400" dirty="0">
                <a:solidFill>
                  <a:srgbClr val="562212"/>
                </a:solidFill>
                <a:latin typeface="Arial Black" panose="020B0A04020102020204" pitchFamily="34" charset="0"/>
                <a:ea typeface="Roboto Black" panose="02000000000000000000" pitchFamily="2" charset="0"/>
              </a:rPr>
              <a:t>поручительства по «Зонтику»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FBC9138-93A4-4759-8A98-F6288E4B38AA}"/>
              </a:ext>
            </a:extLst>
          </p:cNvPr>
          <p:cNvSpPr txBox="1"/>
          <p:nvPr/>
        </p:nvSpPr>
        <p:spPr>
          <a:xfrm>
            <a:off x="0" y="1850548"/>
            <a:ext cx="10363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Региональный гарантийный центр оказывает поддержку субъектам предпринимательства в виде поручительства совместно с поручительством </a:t>
            </a:r>
            <a:b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solidFill>
                  <a:srgbClr val="ED53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АО "Корпорация "МСП"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на следующих условиях:</a:t>
            </a: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E78A57FF-E8A1-483A-8FE1-4DC11933FEC4}"/>
              </a:ext>
            </a:extLst>
          </p:cNvPr>
          <p:cNvSpPr/>
          <p:nvPr/>
        </p:nvSpPr>
        <p:spPr>
          <a:xfrm>
            <a:off x="4819405" y="6067638"/>
            <a:ext cx="1440000" cy="1440000"/>
          </a:xfrm>
          <a:prstGeom prst="ellipse">
            <a:avLst/>
          </a:prstGeom>
          <a:noFill/>
          <a:ln w="76200">
            <a:solidFill>
              <a:srgbClr val="ED5338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0366174-60C4-4191-8BDE-DE237DA25C06}"/>
              </a:ext>
            </a:extLst>
          </p:cNvPr>
          <p:cNvSpPr txBox="1"/>
          <p:nvPr/>
        </p:nvSpPr>
        <p:spPr>
          <a:xfrm>
            <a:off x="4909056" y="3328119"/>
            <a:ext cx="12645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70%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583CAEF-10E9-4EDD-BFD7-FFAD82D324AC}"/>
              </a:ext>
            </a:extLst>
          </p:cNvPr>
          <p:cNvSpPr txBox="1"/>
          <p:nvPr/>
        </p:nvSpPr>
        <p:spPr>
          <a:xfrm>
            <a:off x="4858859" y="6442725"/>
            <a:ext cx="14650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90%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30469D4-99AB-4660-9CED-FF2EF86BDEDF}"/>
              </a:ext>
            </a:extLst>
          </p:cNvPr>
          <p:cNvSpPr txBox="1"/>
          <p:nvPr/>
        </p:nvSpPr>
        <p:spPr>
          <a:xfrm>
            <a:off x="6540081" y="3579782"/>
            <a:ext cx="33325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Для всех отраслей</a:t>
            </a: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FF8C39CD-33D1-4C2D-BA55-03EB6FE9B887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070"/>
          <a:stretch/>
        </p:blipFill>
        <p:spPr bwMode="auto">
          <a:xfrm>
            <a:off x="0" y="2803854"/>
            <a:ext cx="3648710" cy="223266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D383EC82-5387-458B-8805-F2378BDEA2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17" y="5182988"/>
            <a:ext cx="1356585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65F893F6-D6A6-4CAB-B981-B3392C5BEB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6563" y="5181500"/>
            <a:ext cx="1155349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>
            <a:extLst>
              <a:ext uri="{FF2B5EF4-FFF2-40B4-BE49-F238E27FC236}">
                <a16:creationId xmlns:a16="http://schemas.microsoft.com/office/drawing/2014/main" id="{9D58F209-F689-42F1-9AEA-BB447B3D83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17" y="5784882"/>
            <a:ext cx="1751707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>
            <a:extLst>
              <a:ext uri="{FF2B5EF4-FFF2-40B4-BE49-F238E27FC236}">
                <a16:creationId xmlns:a16="http://schemas.microsoft.com/office/drawing/2014/main" id="{C17156A9-1CEC-4A0C-B00F-B04741BA68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7551" y="5181500"/>
            <a:ext cx="874493" cy="667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>
            <a:extLst>
              <a:ext uri="{FF2B5EF4-FFF2-40B4-BE49-F238E27FC236}">
                <a16:creationId xmlns:a16="http://schemas.microsoft.com/office/drawing/2014/main" id="{5DBB5942-EBC2-4A50-ADA5-51EF261053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7623" y="5953027"/>
            <a:ext cx="1419225" cy="369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>
            <a:extLst>
              <a:ext uri="{FF2B5EF4-FFF2-40B4-BE49-F238E27FC236}">
                <a16:creationId xmlns:a16="http://schemas.microsoft.com/office/drawing/2014/main" id="{B7DA6CDC-EDEC-412C-BFC9-CD45074476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2990" y="5138524"/>
            <a:ext cx="1095375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>
            <a:extLst>
              <a:ext uri="{FF2B5EF4-FFF2-40B4-BE49-F238E27FC236}">
                <a16:creationId xmlns:a16="http://schemas.microsoft.com/office/drawing/2014/main" id="{C916C8E3-81AE-4C4E-8A5C-5BEB814782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10" y="6937758"/>
            <a:ext cx="1406553" cy="506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>
            <a:extLst>
              <a:ext uri="{FF2B5EF4-FFF2-40B4-BE49-F238E27FC236}">
                <a16:creationId xmlns:a16="http://schemas.microsoft.com/office/drawing/2014/main" id="{E35C52AE-38D3-486C-9BCE-6274122C8E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3551013" y="6412867"/>
            <a:ext cx="296433" cy="450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396F2920-A5A7-1F31-8B78-573D986C0EC5}"/>
              </a:ext>
            </a:extLst>
          </p:cNvPr>
          <p:cNvSpPr txBox="1"/>
          <p:nvPr/>
        </p:nvSpPr>
        <p:spPr>
          <a:xfrm>
            <a:off x="4952806" y="4841708"/>
            <a:ext cx="12645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85%</a:t>
            </a:r>
          </a:p>
        </p:txBody>
      </p:sp>
      <p:sp>
        <p:nvSpPr>
          <p:cNvPr id="25" name="Овал 24">
            <a:extLst>
              <a:ext uri="{FF2B5EF4-FFF2-40B4-BE49-F238E27FC236}">
                <a16:creationId xmlns:a16="http://schemas.microsoft.com/office/drawing/2014/main" id="{39BD8ADD-2CCF-7FF5-E1F4-5281B48F221B}"/>
              </a:ext>
            </a:extLst>
          </p:cNvPr>
          <p:cNvSpPr/>
          <p:nvPr/>
        </p:nvSpPr>
        <p:spPr>
          <a:xfrm>
            <a:off x="4819024" y="4514850"/>
            <a:ext cx="1440000" cy="1440000"/>
          </a:xfrm>
          <a:prstGeom prst="ellipse">
            <a:avLst/>
          </a:prstGeom>
          <a:noFill/>
          <a:ln w="76200">
            <a:solidFill>
              <a:srgbClr val="ED5338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6" name="Овал 25">
            <a:extLst>
              <a:ext uri="{FF2B5EF4-FFF2-40B4-BE49-F238E27FC236}">
                <a16:creationId xmlns:a16="http://schemas.microsoft.com/office/drawing/2014/main" id="{99D23E0F-CFCD-092C-B54C-1AFB45A04323}"/>
              </a:ext>
            </a:extLst>
          </p:cNvPr>
          <p:cNvSpPr/>
          <p:nvPr/>
        </p:nvSpPr>
        <p:spPr>
          <a:xfrm>
            <a:off x="4819047" y="2962062"/>
            <a:ext cx="1440000" cy="1440000"/>
          </a:xfrm>
          <a:prstGeom prst="ellipse">
            <a:avLst/>
          </a:prstGeom>
          <a:noFill/>
          <a:ln w="76200">
            <a:solidFill>
              <a:srgbClr val="ED5338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D5E10FF-9B3C-176E-0B93-E8CF75A6161A}"/>
              </a:ext>
            </a:extLst>
          </p:cNvPr>
          <p:cNvSpPr txBox="1"/>
          <p:nvPr/>
        </p:nvSpPr>
        <p:spPr>
          <a:xfrm>
            <a:off x="6540080" y="4931792"/>
            <a:ext cx="33325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Для сферы АПК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36CF003-6048-74BE-BEA7-68E65308952D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17" y="6386776"/>
            <a:ext cx="1666875" cy="495300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A5BB570A-3490-61E1-1504-4A5FC8AA7E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509" y="6386776"/>
            <a:ext cx="1570339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E9EB3013-5C7E-5F08-19E9-E19358F3FB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3024" y="6937758"/>
            <a:ext cx="1398987" cy="46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6">
            <a:extLst>
              <a:ext uri="{FF2B5EF4-FFF2-40B4-BE49-F238E27FC236}">
                <a16:creationId xmlns:a16="http://schemas.microsoft.com/office/drawing/2014/main" id="{85732556-351B-C2B3-93A0-63E98B0F01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9356" y="6937758"/>
            <a:ext cx="1666875" cy="506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Арка 14">
            <a:extLst>
              <a:ext uri="{FF2B5EF4-FFF2-40B4-BE49-F238E27FC236}">
                <a16:creationId xmlns:a16="http://schemas.microsoft.com/office/drawing/2014/main" id="{599B5700-DA35-0A00-2F6B-7D17D5F985F7}"/>
              </a:ext>
            </a:extLst>
          </p:cNvPr>
          <p:cNvSpPr/>
          <p:nvPr/>
        </p:nvSpPr>
        <p:spPr>
          <a:xfrm rot="9900000">
            <a:off x="9216811" y="5768150"/>
            <a:ext cx="2473453" cy="2473453"/>
          </a:xfrm>
          <a:prstGeom prst="blockArc">
            <a:avLst>
              <a:gd name="adj1" fmla="val 19423086"/>
              <a:gd name="adj2" fmla="val 11079722"/>
              <a:gd name="adj3" fmla="val 15520"/>
            </a:avLst>
          </a:prstGeom>
          <a:solidFill>
            <a:srgbClr val="ED53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79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B82734C-3AF6-4625-B226-784DC3AA83B4}"/>
              </a:ext>
            </a:extLst>
          </p:cNvPr>
          <p:cNvSpPr txBox="1"/>
          <p:nvPr/>
        </p:nvSpPr>
        <p:spPr>
          <a:xfrm>
            <a:off x="6540080" y="6113384"/>
            <a:ext cx="395810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Для начинающих </a:t>
            </a:r>
          </a:p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(до 1 года) и молодых предпринимателей </a:t>
            </a:r>
          </a:p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(до 30 лет)</a:t>
            </a:r>
          </a:p>
        </p:txBody>
      </p:sp>
    </p:spTree>
    <p:extLst>
      <p:ext uri="{BB962C8B-B14F-4D97-AF65-F5344CB8AC3E}">
        <p14:creationId xmlns:p14="http://schemas.microsoft.com/office/powerpoint/2010/main" val="1025180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4E67C6FE-F6A1-40AB-B6F5-0230E52F7AC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3869" y="764965"/>
            <a:ext cx="1079332" cy="424095"/>
          </a:xfrm>
          <a:prstGeom prst="rect">
            <a:avLst/>
          </a:prstGeom>
        </p:spPr>
      </p:pic>
      <p:sp>
        <p:nvSpPr>
          <p:cNvPr id="4" name="Арка 3">
            <a:extLst>
              <a:ext uri="{FF2B5EF4-FFF2-40B4-BE49-F238E27FC236}">
                <a16:creationId xmlns:a16="http://schemas.microsoft.com/office/drawing/2014/main" id="{42A00E03-AA93-4D97-A9C8-8F06A36ACFBE}"/>
              </a:ext>
            </a:extLst>
          </p:cNvPr>
          <p:cNvSpPr/>
          <p:nvPr/>
        </p:nvSpPr>
        <p:spPr>
          <a:xfrm rot="18477485">
            <a:off x="-1916855" y="6011030"/>
            <a:ext cx="4829763" cy="4829763"/>
          </a:xfrm>
          <a:prstGeom prst="blockArc">
            <a:avLst>
              <a:gd name="adj1" fmla="val 14106148"/>
              <a:gd name="adj2" fmla="val 3789708"/>
              <a:gd name="adj3" fmla="val 15986"/>
            </a:avLst>
          </a:prstGeom>
          <a:solidFill>
            <a:srgbClr val="EDD8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79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Арка 6">
            <a:extLst>
              <a:ext uri="{FF2B5EF4-FFF2-40B4-BE49-F238E27FC236}">
                <a16:creationId xmlns:a16="http://schemas.microsoft.com/office/drawing/2014/main" id="{997B5DAB-B830-4E92-A507-ACEA81338AA0}"/>
              </a:ext>
            </a:extLst>
          </p:cNvPr>
          <p:cNvSpPr/>
          <p:nvPr/>
        </p:nvSpPr>
        <p:spPr>
          <a:xfrm rot="9900000">
            <a:off x="9220397" y="5768150"/>
            <a:ext cx="2473453" cy="2473453"/>
          </a:xfrm>
          <a:prstGeom prst="blockArc">
            <a:avLst>
              <a:gd name="adj1" fmla="val 19423086"/>
              <a:gd name="adj2" fmla="val 11079722"/>
              <a:gd name="adj3" fmla="val 15520"/>
            </a:avLst>
          </a:prstGeom>
          <a:solidFill>
            <a:srgbClr val="ED53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79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61EF4DCF-4E2F-45A9-B23F-88901AE96BE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9636" r="25088"/>
          <a:stretch/>
        </p:blipFill>
        <p:spPr>
          <a:xfrm>
            <a:off x="7534567" y="-1203398"/>
            <a:ext cx="6645162" cy="62399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621917"/>
            <a:ext cx="9939166" cy="9854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lang="ru-RU" sz="3400" dirty="0">
                <a:solidFill>
                  <a:srgbClr val="562212"/>
                </a:solidFill>
                <a:latin typeface="Arial Black" panose="020B0A04020102020204" pitchFamily="34" charset="0"/>
                <a:ea typeface="Roboto Black" panose="02000000000000000000" pitchFamily="2" charset="0"/>
              </a:rPr>
              <a:t>Условия предоставления </a:t>
            </a:r>
          </a:p>
          <a:p>
            <a:pPr>
              <a:lnSpc>
                <a:spcPct val="85000"/>
              </a:lnSpc>
            </a:pPr>
            <a:r>
              <a:rPr lang="ru-RU" sz="3400" dirty="0">
                <a:solidFill>
                  <a:srgbClr val="562212"/>
                </a:solidFill>
                <a:latin typeface="Arial Black" panose="020B0A04020102020204" pitchFamily="34" charset="0"/>
                <a:ea typeface="Roboto Black" panose="02000000000000000000" pitchFamily="2" charset="0"/>
              </a:rPr>
              <a:t>поручительства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68D747B-CDEA-4B60-A996-AE5368A1B8B0}"/>
              </a:ext>
            </a:extLst>
          </p:cNvPr>
          <p:cNvSpPr txBox="1"/>
          <p:nvPr/>
        </p:nvSpPr>
        <p:spPr>
          <a:xfrm>
            <a:off x="82288" y="2737295"/>
            <a:ext cx="4719563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900" b="1" dirty="0">
                <a:solidFill>
                  <a:srgbClr val="ED5338"/>
                </a:solidFill>
              </a:rPr>
              <a:t>СМСП включен в единый реестр субъектов малого и среднего предпринимательства </a:t>
            </a:r>
          </a:p>
          <a:p>
            <a:endParaRPr lang="ru-RU" sz="1900" b="1" dirty="0">
              <a:solidFill>
                <a:srgbClr val="ED5338"/>
              </a:solidFill>
            </a:endParaRPr>
          </a:p>
          <a:p>
            <a:r>
              <a:rPr lang="ru-RU" sz="1900" b="1" dirty="0">
                <a:solidFill>
                  <a:srgbClr val="ED5338"/>
                </a:solidFill>
              </a:rPr>
              <a:t>СМСП зарегистрирован и/или осуществляет свою деятельность </a:t>
            </a:r>
            <a:br>
              <a:rPr lang="ru-RU" sz="1900" b="1" dirty="0">
                <a:solidFill>
                  <a:srgbClr val="ED5338"/>
                </a:solidFill>
              </a:rPr>
            </a:br>
            <a:r>
              <a:rPr lang="ru-RU" sz="1900" b="1" dirty="0">
                <a:solidFill>
                  <a:srgbClr val="ED5338"/>
                </a:solidFill>
              </a:rPr>
              <a:t>на территории Омской области</a:t>
            </a:r>
          </a:p>
          <a:p>
            <a:endParaRPr lang="ru-RU" sz="1900" b="1" dirty="0">
              <a:solidFill>
                <a:srgbClr val="ED5338"/>
              </a:solidFill>
            </a:endParaRPr>
          </a:p>
          <a:p>
            <a:r>
              <a:rPr lang="ru-RU" sz="1900" b="1" dirty="0">
                <a:solidFill>
                  <a:srgbClr val="ED5338"/>
                </a:solidFill>
              </a:rPr>
              <a:t>У СМСП отсутствуют процедуры банкротства, а также аннулирование или приостановление действия лицензии</a:t>
            </a:r>
          </a:p>
          <a:p>
            <a:endParaRPr lang="ru-RU" sz="1900" b="1" dirty="0">
              <a:solidFill>
                <a:srgbClr val="ED5338"/>
              </a:solidFill>
            </a:endParaRPr>
          </a:p>
          <a:p>
            <a:r>
              <a:rPr lang="ru-RU" sz="1900" b="1" dirty="0">
                <a:solidFill>
                  <a:srgbClr val="ED5338"/>
                </a:solidFill>
              </a:rPr>
              <a:t>СМСП предоставляет под обеспечение залог или гарантию в размере не менее 30% от суммы обязательств *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B8BAC4-4588-4ECF-8B68-EF1419D2A8B0}"/>
              </a:ext>
            </a:extLst>
          </p:cNvPr>
          <p:cNvSpPr txBox="1"/>
          <p:nvPr/>
        </p:nvSpPr>
        <p:spPr>
          <a:xfrm>
            <a:off x="4807026" y="2737295"/>
            <a:ext cx="5802498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900" b="1" dirty="0">
                <a:solidFill>
                  <a:srgbClr val="ED5338"/>
                </a:solidFill>
              </a:rPr>
              <a:t>СМСП не имеет задолженности </a:t>
            </a:r>
            <a:br>
              <a:rPr lang="ru-RU" sz="1900" b="1" dirty="0">
                <a:solidFill>
                  <a:srgbClr val="ED5338"/>
                </a:solidFill>
              </a:rPr>
            </a:br>
            <a:r>
              <a:rPr lang="ru-RU" sz="1900" b="1" dirty="0">
                <a:solidFill>
                  <a:srgbClr val="ED5338"/>
                </a:solidFill>
              </a:rPr>
              <a:t>по заработной плате минимум 3 месяца</a:t>
            </a:r>
          </a:p>
          <a:p>
            <a:endParaRPr lang="ru-RU" sz="1900" b="1" dirty="0">
              <a:solidFill>
                <a:srgbClr val="ED5338"/>
              </a:solidFill>
            </a:endParaRPr>
          </a:p>
          <a:p>
            <a:r>
              <a:rPr lang="ru-RU" sz="1900" b="1" dirty="0">
                <a:solidFill>
                  <a:srgbClr val="ED5338"/>
                </a:solidFill>
              </a:rPr>
              <a:t>СМСП/самозанятый не имеет задолженности перед бюджетом РФ свыше 50 тыс. рублей (за 30 дней до даты предоставления поручительства)</a:t>
            </a:r>
          </a:p>
          <a:p>
            <a:endParaRPr lang="ru-RU" sz="1900" b="1" dirty="0">
              <a:solidFill>
                <a:srgbClr val="ED5338"/>
              </a:solidFill>
            </a:endParaRPr>
          </a:p>
          <a:p>
            <a:r>
              <a:rPr lang="ru-RU" sz="1900" b="1" dirty="0">
                <a:solidFill>
                  <a:srgbClr val="ED5338"/>
                </a:solidFill>
              </a:rPr>
              <a:t>Самозанятый зарегистрирован по месту жительства и осуществляет свою деятельность на территории Омской области, а также имеет статус налогоплательщика налога на </a:t>
            </a:r>
          </a:p>
          <a:p>
            <a:r>
              <a:rPr lang="ru-RU" sz="1900" b="1" dirty="0">
                <a:solidFill>
                  <a:srgbClr val="ED5338"/>
                </a:solidFill>
              </a:rPr>
              <a:t>профессиональный доход</a:t>
            </a:r>
          </a:p>
          <a:p>
            <a:endParaRPr lang="ru-RU" sz="1900" b="1" dirty="0">
              <a:solidFill>
                <a:srgbClr val="ED5338"/>
              </a:solidFill>
            </a:endParaRPr>
          </a:p>
          <a:p>
            <a:endParaRPr lang="ru-RU" sz="1900" b="1" dirty="0">
              <a:solidFill>
                <a:srgbClr val="ED5338"/>
              </a:solidFill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2748EAB8-6F08-4C15-A845-9F80AF9A29E6}"/>
              </a:ext>
            </a:extLst>
          </p:cNvPr>
          <p:cNvSpPr/>
          <p:nvPr/>
        </p:nvSpPr>
        <p:spPr>
          <a:xfrm>
            <a:off x="9856877" y="6861829"/>
            <a:ext cx="752647" cy="6219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7BA7F9F-91BA-4FC0-ABC6-5CA9C741CE98}"/>
              </a:ext>
            </a:extLst>
          </p:cNvPr>
          <p:cNvSpPr txBox="1"/>
          <p:nvPr/>
        </p:nvSpPr>
        <p:spPr>
          <a:xfrm>
            <a:off x="0" y="1850548"/>
            <a:ext cx="106095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Поручительство предоставляется субъектам малого и среднего предпринимательства (СМСП) и самозанятым, которые соответствуют следующим критериям: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BC76D3A-4BEB-43B7-B522-498DE7996625}"/>
              </a:ext>
            </a:extLst>
          </p:cNvPr>
          <p:cNvSpPr txBox="1"/>
          <p:nvPr/>
        </p:nvSpPr>
        <p:spPr>
          <a:xfrm>
            <a:off x="82288" y="6837415"/>
            <a:ext cx="94851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* имеются льготные условия для начинающих СМСП </a:t>
            </a:r>
          </a:p>
          <a:p>
            <a:r>
              <a:rPr lang="ru-RU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(со сроком регистрации до 24 месяцев)</a:t>
            </a:r>
          </a:p>
        </p:txBody>
      </p:sp>
    </p:spTree>
    <p:extLst>
      <p:ext uri="{BB962C8B-B14F-4D97-AF65-F5344CB8AC3E}">
        <p14:creationId xmlns:p14="http://schemas.microsoft.com/office/powerpoint/2010/main" val="33157659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84536343-170D-4381-BC11-DF61531944AE}"/>
              </a:ext>
            </a:extLst>
          </p:cNvPr>
          <p:cNvSpPr/>
          <p:nvPr/>
        </p:nvSpPr>
        <p:spPr>
          <a:xfrm>
            <a:off x="1596631" y="4022983"/>
            <a:ext cx="6102027" cy="130467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579" dirty="0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D6A12223-B4B2-435D-917D-772300468591}"/>
              </a:ext>
            </a:extLst>
          </p:cNvPr>
          <p:cNvSpPr/>
          <p:nvPr/>
        </p:nvSpPr>
        <p:spPr>
          <a:xfrm>
            <a:off x="593327" y="2158526"/>
            <a:ext cx="4752579" cy="13046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579" dirty="0"/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4E67C6FE-F6A1-40AB-B6F5-0230E52F7AC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3869" y="764965"/>
            <a:ext cx="1079332" cy="42409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5FCDE59-6451-477F-BE9C-65A3A761BA6B}"/>
              </a:ext>
            </a:extLst>
          </p:cNvPr>
          <p:cNvSpPr txBox="1"/>
          <p:nvPr/>
        </p:nvSpPr>
        <p:spPr>
          <a:xfrm>
            <a:off x="603898" y="2329541"/>
            <a:ext cx="47420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Поручительство гарантийным центром выдается на условиях платности и срочности</a:t>
            </a:r>
          </a:p>
        </p:txBody>
      </p:sp>
      <p:sp>
        <p:nvSpPr>
          <p:cNvPr id="4" name="Арка 3">
            <a:extLst>
              <a:ext uri="{FF2B5EF4-FFF2-40B4-BE49-F238E27FC236}">
                <a16:creationId xmlns:a16="http://schemas.microsoft.com/office/drawing/2014/main" id="{42A00E03-AA93-4D97-A9C8-8F06A36ACFBE}"/>
              </a:ext>
            </a:extLst>
          </p:cNvPr>
          <p:cNvSpPr/>
          <p:nvPr/>
        </p:nvSpPr>
        <p:spPr>
          <a:xfrm rot="18477485">
            <a:off x="-1916855" y="6011030"/>
            <a:ext cx="4829763" cy="4829763"/>
          </a:xfrm>
          <a:prstGeom prst="blockArc">
            <a:avLst>
              <a:gd name="adj1" fmla="val 14106148"/>
              <a:gd name="adj2" fmla="val 3789708"/>
              <a:gd name="adj3" fmla="val 15986"/>
            </a:avLst>
          </a:prstGeom>
          <a:solidFill>
            <a:srgbClr val="EDD8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79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Арка 6">
            <a:extLst>
              <a:ext uri="{FF2B5EF4-FFF2-40B4-BE49-F238E27FC236}">
                <a16:creationId xmlns:a16="http://schemas.microsoft.com/office/drawing/2014/main" id="{997B5DAB-B830-4E92-A507-ACEA81338AA0}"/>
              </a:ext>
            </a:extLst>
          </p:cNvPr>
          <p:cNvSpPr/>
          <p:nvPr/>
        </p:nvSpPr>
        <p:spPr>
          <a:xfrm rot="9900000">
            <a:off x="9216811" y="5768150"/>
            <a:ext cx="2473453" cy="2473453"/>
          </a:xfrm>
          <a:prstGeom prst="blockArc">
            <a:avLst>
              <a:gd name="adj1" fmla="val 19423086"/>
              <a:gd name="adj2" fmla="val 11079722"/>
              <a:gd name="adj3" fmla="val 15520"/>
            </a:avLst>
          </a:prstGeom>
          <a:solidFill>
            <a:srgbClr val="ED53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79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613278"/>
            <a:ext cx="9939166" cy="9854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lang="ru-RU" sz="3400" dirty="0">
                <a:solidFill>
                  <a:srgbClr val="562212"/>
                </a:solidFill>
                <a:latin typeface="Arial Black" panose="020B0A04020102020204" pitchFamily="34" charset="0"/>
                <a:ea typeface="Roboto Black" panose="02000000000000000000" pitchFamily="2" charset="0"/>
              </a:rPr>
              <a:t>Условия предоставления </a:t>
            </a:r>
          </a:p>
          <a:p>
            <a:pPr>
              <a:lnSpc>
                <a:spcPct val="85000"/>
              </a:lnSpc>
            </a:pPr>
            <a:r>
              <a:rPr lang="ru-RU" sz="3400" dirty="0">
                <a:solidFill>
                  <a:srgbClr val="562212"/>
                </a:solidFill>
                <a:latin typeface="Arial Black" panose="020B0A04020102020204" pitchFamily="34" charset="0"/>
                <a:ea typeface="Roboto Black" panose="02000000000000000000" pitchFamily="2" charset="0"/>
              </a:rPr>
              <a:t>поручительства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DF8857DB-A288-47C6-A987-1D69B51B81AD}"/>
              </a:ext>
            </a:extLst>
          </p:cNvPr>
          <p:cNvSpPr/>
          <p:nvPr/>
        </p:nvSpPr>
        <p:spPr>
          <a:xfrm>
            <a:off x="9856877" y="6861829"/>
            <a:ext cx="752647" cy="6219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283F62-995A-424D-BE91-6775734D7EEE}"/>
              </a:ext>
            </a:extLst>
          </p:cNvPr>
          <p:cNvSpPr txBox="1"/>
          <p:nvPr/>
        </p:nvSpPr>
        <p:spPr>
          <a:xfrm>
            <a:off x="1596630" y="3999275"/>
            <a:ext cx="610202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Это значит, что за предоставление поручительства гарантийный центр получает вознаграждение от СМСП в размере от 0,25% до 1,25% годовых, от самозанятого – 0,5% годовых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C7D7F4DE-1AE9-49C2-9B26-2AFB25DD5D9E}"/>
              </a:ext>
            </a:extLst>
          </p:cNvPr>
          <p:cNvSpPr/>
          <p:nvPr/>
        </p:nvSpPr>
        <p:spPr>
          <a:xfrm>
            <a:off x="4368340" y="5858791"/>
            <a:ext cx="4785529" cy="130467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579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E7401DD-6273-4389-934A-D69C988DE654}"/>
              </a:ext>
            </a:extLst>
          </p:cNvPr>
          <p:cNvSpPr txBox="1"/>
          <p:nvPr/>
        </p:nvSpPr>
        <p:spPr>
          <a:xfrm>
            <a:off x="4384814" y="6003294"/>
            <a:ext cx="47525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Ставка зависит от разных условий: от программ финансирования, от видов деятельности и особенностей СМСП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9205EA49-549E-CD5C-3587-0D740333961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9636" r="25088"/>
          <a:stretch/>
        </p:blipFill>
        <p:spPr>
          <a:xfrm>
            <a:off x="7534567" y="-1203398"/>
            <a:ext cx="6645162" cy="6239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0728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84536343-170D-4381-BC11-DF61531944AE}"/>
              </a:ext>
            </a:extLst>
          </p:cNvPr>
          <p:cNvSpPr/>
          <p:nvPr/>
        </p:nvSpPr>
        <p:spPr>
          <a:xfrm>
            <a:off x="1744095" y="3993815"/>
            <a:ext cx="4785529" cy="130467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579" dirty="0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D6A12223-B4B2-435D-917D-772300468591}"/>
              </a:ext>
            </a:extLst>
          </p:cNvPr>
          <p:cNvSpPr/>
          <p:nvPr/>
        </p:nvSpPr>
        <p:spPr>
          <a:xfrm>
            <a:off x="448446" y="2172560"/>
            <a:ext cx="4752579" cy="13046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579" dirty="0"/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4E67C6FE-F6A1-40AB-B6F5-0230E52F7AC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3869" y="764965"/>
            <a:ext cx="1079332" cy="42409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5FCDE59-6451-477F-BE9C-65A3A761BA6B}"/>
              </a:ext>
            </a:extLst>
          </p:cNvPr>
          <p:cNvSpPr txBox="1"/>
          <p:nvPr/>
        </p:nvSpPr>
        <p:spPr>
          <a:xfrm>
            <a:off x="448446" y="2172560"/>
            <a:ext cx="504234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Сумма кредита – 10 млн. рублей</a:t>
            </a:r>
          </a:p>
          <a:p>
            <a:pPr fontAlgn="base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Сумма поручительства – 7 млн. рублей</a:t>
            </a:r>
          </a:p>
          <a:p>
            <a:pPr fontAlgn="base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Срок поручительства – 1 год</a:t>
            </a:r>
          </a:p>
          <a:p>
            <a:pPr fontAlgn="base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Ставка – 0,75% годовых</a:t>
            </a:r>
          </a:p>
        </p:txBody>
      </p:sp>
      <p:sp>
        <p:nvSpPr>
          <p:cNvPr id="4" name="Арка 3">
            <a:extLst>
              <a:ext uri="{FF2B5EF4-FFF2-40B4-BE49-F238E27FC236}">
                <a16:creationId xmlns:a16="http://schemas.microsoft.com/office/drawing/2014/main" id="{42A00E03-AA93-4D97-A9C8-8F06A36ACFBE}"/>
              </a:ext>
            </a:extLst>
          </p:cNvPr>
          <p:cNvSpPr/>
          <p:nvPr/>
        </p:nvSpPr>
        <p:spPr>
          <a:xfrm rot="18477485">
            <a:off x="-1916855" y="6011030"/>
            <a:ext cx="4829763" cy="4829763"/>
          </a:xfrm>
          <a:prstGeom prst="blockArc">
            <a:avLst>
              <a:gd name="adj1" fmla="val 14106148"/>
              <a:gd name="adj2" fmla="val 3789708"/>
              <a:gd name="adj3" fmla="val 15986"/>
            </a:avLst>
          </a:prstGeom>
          <a:solidFill>
            <a:srgbClr val="EDD8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79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Арка 6">
            <a:extLst>
              <a:ext uri="{FF2B5EF4-FFF2-40B4-BE49-F238E27FC236}">
                <a16:creationId xmlns:a16="http://schemas.microsoft.com/office/drawing/2014/main" id="{997B5DAB-B830-4E92-A507-ACEA81338AA0}"/>
              </a:ext>
            </a:extLst>
          </p:cNvPr>
          <p:cNvSpPr/>
          <p:nvPr/>
        </p:nvSpPr>
        <p:spPr>
          <a:xfrm rot="9900000">
            <a:off x="9216811" y="5768150"/>
            <a:ext cx="2473453" cy="2473453"/>
          </a:xfrm>
          <a:prstGeom prst="blockArc">
            <a:avLst>
              <a:gd name="adj1" fmla="val 19423086"/>
              <a:gd name="adj2" fmla="val 11079722"/>
              <a:gd name="adj3" fmla="val 15520"/>
            </a:avLst>
          </a:prstGeom>
          <a:solidFill>
            <a:srgbClr val="ED53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79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61EF4DCF-4E2F-45A9-B23F-88901AE96BE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9636" r="25088"/>
          <a:stretch/>
        </p:blipFill>
        <p:spPr>
          <a:xfrm>
            <a:off x="7534567" y="-1203398"/>
            <a:ext cx="6645162" cy="62399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604817"/>
            <a:ext cx="9939166" cy="9854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lang="ru-RU" sz="3400" dirty="0">
                <a:solidFill>
                  <a:srgbClr val="562212"/>
                </a:solidFill>
                <a:latin typeface="Arial Black" panose="020B0A04020102020204" pitchFamily="34" charset="0"/>
                <a:ea typeface="Roboto Black" panose="02000000000000000000" pitchFamily="2" charset="0"/>
              </a:rPr>
              <a:t>Условия предоставления </a:t>
            </a:r>
          </a:p>
          <a:p>
            <a:pPr>
              <a:lnSpc>
                <a:spcPct val="85000"/>
              </a:lnSpc>
            </a:pPr>
            <a:r>
              <a:rPr lang="ru-RU" sz="3400" dirty="0">
                <a:solidFill>
                  <a:srgbClr val="562212"/>
                </a:solidFill>
                <a:latin typeface="Arial Black" panose="020B0A04020102020204" pitchFamily="34" charset="0"/>
                <a:ea typeface="Roboto Black" panose="02000000000000000000" pitchFamily="2" charset="0"/>
              </a:rPr>
              <a:t>поручительства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DF8857DB-A288-47C6-A987-1D69B51B81AD}"/>
              </a:ext>
            </a:extLst>
          </p:cNvPr>
          <p:cNvSpPr/>
          <p:nvPr/>
        </p:nvSpPr>
        <p:spPr>
          <a:xfrm>
            <a:off x="9856877" y="6861829"/>
            <a:ext cx="752647" cy="6219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283F62-995A-424D-BE91-6775734D7EEE}"/>
              </a:ext>
            </a:extLst>
          </p:cNvPr>
          <p:cNvSpPr txBox="1"/>
          <p:nvPr/>
        </p:nvSpPr>
        <p:spPr>
          <a:xfrm>
            <a:off x="1744095" y="4138318"/>
            <a:ext cx="47525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Вознаграждение = </a:t>
            </a:r>
          </a:p>
          <a:p>
            <a:pPr fontAlgn="base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7 000 000 * 0,75 / 100 * 365 / 365 = </a:t>
            </a:r>
          </a:p>
          <a:p>
            <a:pPr fontAlgn="base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52 500 рублей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C7D7F4DE-1AE9-49C2-9B26-2AFB25DD5D9E}"/>
              </a:ext>
            </a:extLst>
          </p:cNvPr>
          <p:cNvSpPr/>
          <p:nvPr/>
        </p:nvSpPr>
        <p:spPr>
          <a:xfrm>
            <a:off x="3634103" y="5815069"/>
            <a:ext cx="4785529" cy="130467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579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E7401DD-6273-4389-934A-D69C988DE654}"/>
              </a:ext>
            </a:extLst>
          </p:cNvPr>
          <p:cNvSpPr txBox="1"/>
          <p:nvPr/>
        </p:nvSpPr>
        <p:spPr>
          <a:xfrm>
            <a:off x="3634103" y="5959572"/>
            <a:ext cx="47525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Если срок поручительства составит </a:t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2 года, то сумма вознаграждения составит 105 000 рублей</a:t>
            </a:r>
          </a:p>
        </p:txBody>
      </p:sp>
    </p:spTree>
    <p:extLst>
      <p:ext uri="{BB962C8B-B14F-4D97-AF65-F5344CB8AC3E}">
        <p14:creationId xmlns:p14="http://schemas.microsoft.com/office/powerpoint/2010/main" val="827866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84B725E-B8A4-9791-7090-D2711B29390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9636" r="25088"/>
          <a:stretch/>
        </p:blipFill>
        <p:spPr>
          <a:xfrm>
            <a:off x="7534567" y="-1203398"/>
            <a:ext cx="6645162" cy="6239912"/>
          </a:xfrm>
          <a:prstGeom prst="rect">
            <a:avLst/>
          </a:prstGeom>
        </p:spPr>
      </p:pic>
      <p:sp>
        <p:nvSpPr>
          <p:cNvPr id="3" name="Арка 2">
            <a:extLst>
              <a:ext uri="{FF2B5EF4-FFF2-40B4-BE49-F238E27FC236}">
                <a16:creationId xmlns:a16="http://schemas.microsoft.com/office/drawing/2014/main" id="{8F6117A6-7E9B-8FAE-AC81-A839D7DA5ADB}"/>
              </a:ext>
            </a:extLst>
          </p:cNvPr>
          <p:cNvSpPr/>
          <p:nvPr/>
        </p:nvSpPr>
        <p:spPr>
          <a:xfrm rot="18477485">
            <a:off x="-1916855" y="6011030"/>
            <a:ext cx="4829763" cy="4829763"/>
          </a:xfrm>
          <a:prstGeom prst="blockArc">
            <a:avLst>
              <a:gd name="adj1" fmla="val 14106148"/>
              <a:gd name="adj2" fmla="val 3789708"/>
              <a:gd name="adj3" fmla="val 15986"/>
            </a:avLst>
          </a:prstGeom>
          <a:solidFill>
            <a:srgbClr val="EDD8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79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Заголовок 1">
            <a:extLst>
              <a:ext uri="{FF2B5EF4-FFF2-40B4-BE49-F238E27FC236}">
                <a16:creationId xmlns:a16="http://schemas.microsoft.com/office/drawing/2014/main" id="{11D04994-CFF2-4CE0-A87A-210E596FB548}"/>
              </a:ext>
            </a:extLst>
          </p:cNvPr>
          <p:cNvSpPr txBox="1">
            <a:spLocks/>
          </p:cNvSpPr>
          <p:nvPr/>
        </p:nvSpPr>
        <p:spPr>
          <a:xfrm>
            <a:off x="449263" y="546100"/>
            <a:ext cx="8904287" cy="1042988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1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400" dirty="0">
                <a:solidFill>
                  <a:srgbClr val="562212"/>
                </a:solidFill>
                <a:latin typeface="Arial Black" panose="020B0A04020102020204" pitchFamily="34" charset="0"/>
                <a:ea typeface="Roboto Black" panose="02000000000000000000" pitchFamily="2" charset="0"/>
                <a:cs typeface="+mn-cs"/>
              </a:rPr>
              <a:t>Антикризисные меры для поддержки бизнеса</a:t>
            </a:r>
          </a:p>
          <a:p>
            <a:pPr fontAlgn="auto">
              <a:spcAft>
                <a:spcPts val="0"/>
              </a:spcAft>
              <a:defRPr/>
            </a:pPr>
            <a:endParaRPr lang="ru-RU" sz="2400" dirty="0">
              <a:solidFill>
                <a:srgbClr val="562212"/>
              </a:solidFill>
              <a:latin typeface="Arial Black" panose="020B0A04020102020204" pitchFamily="34" charset="0"/>
              <a:ea typeface="Roboto Black" panose="02000000000000000000" pitchFamily="2" charset="0"/>
              <a:cs typeface="+mn-cs"/>
            </a:endParaRPr>
          </a:p>
        </p:txBody>
      </p:sp>
      <p:pic>
        <p:nvPicPr>
          <p:cNvPr id="25605" name="Рисунок 10">
            <a:extLst>
              <a:ext uri="{FF2B5EF4-FFF2-40B4-BE49-F238E27FC236}">
                <a16:creationId xmlns:a16="http://schemas.microsoft.com/office/drawing/2014/main" id="{2EEE48AF-DF09-4604-ABC7-C99076F937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3875" y="976313"/>
            <a:ext cx="1079500" cy="423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B4890280-86AA-459C-BD2A-C84A6449D6F0}"/>
              </a:ext>
            </a:extLst>
          </p:cNvPr>
          <p:cNvSpPr/>
          <p:nvPr/>
        </p:nvSpPr>
        <p:spPr>
          <a:xfrm>
            <a:off x="272815" y="1598613"/>
            <a:ext cx="6535973" cy="1002803"/>
          </a:xfrm>
          <a:prstGeom prst="rect">
            <a:avLst/>
          </a:prstGeom>
          <a:solidFill>
            <a:srgbClr val="C593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Региональный гарантийный центр предлагает представителям малого и среднего следующие условия:</a:t>
            </a:r>
          </a:p>
        </p:txBody>
      </p:sp>
      <p:sp>
        <p:nvSpPr>
          <p:cNvPr id="25609" name="Прямоугольник 1">
            <a:extLst>
              <a:ext uri="{FF2B5EF4-FFF2-40B4-BE49-F238E27FC236}">
                <a16:creationId xmlns:a16="http://schemas.microsoft.com/office/drawing/2014/main" id="{E7A4BB44-AE5A-402A-8A12-14F6727433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475" y="2960688"/>
            <a:ext cx="7745714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1600" dirty="0"/>
              <a:t>1) ставка вознаграждения за предоставление поручительства Фонда составляет </a:t>
            </a:r>
            <a:r>
              <a:rPr lang="ru-RU" altLang="ru-RU" sz="2000" b="1" dirty="0"/>
              <a:t>0,5%</a:t>
            </a:r>
            <a:r>
              <a:rPr lang="ru-RU" altLang="ru-RU" sz="2000" dirty="0"/>
              <a:t> годовых</a:t>
            </a:r>
            <a:r>
              <a:rPr lang="ru-RU" altLang="ru-RU" sz="1600" dirty="0"/>
              <a:t>;</a:t>
            </a:r>
          </a:p>
          <a:p>
            <a:pPr eaLnBrk="1" hangingPunct="1"/>
            <a:endParaRPr lang="en-US" altLang="ru-RU" sz="1600" dirty="0"/>
          </a:p>
          <a:p>
            <a:pPr eaLnBrk="1" hangingPunct="1"/>
            <a:r>
              <a:rPr lang="ru-RU" altLang="ru-RU" sz="1600" dirty="0"/>
              <a:t>2) максимальный срок действия поручительства Фонда - </a:t>
            </a:r>
          </a:p>
          <a:p>
            <a:pPr eaLnBrk="1" hangingPunct="1"/>
            <a:r>
              <a:rPr lang="ru-RU" altLang="ru-RU" sz="2000" b="1" dirty="0"/>
              <a:t>36</a:t>
            </a:r>
            <a:r>
              <a:rPr lang="ru-RU" altLang="ru-RU" sz="2000" dirty="0"/>
              <a:t> месяцев</a:t>
            </a:r>
            <a:r>
              <a:rPr lang="ru-RU" altLang="ru-RU" sz="1600" dirty="0"/>
              <a:t>;</a:t>
            </a:r>
          </a:p>
          <a:p>
            <a:pPr eaLnBrk="1" hangingPunct="1"/>
            <a:endParaRPr lang="en-US" altLang="ru-RU" sz="1600" dirty="0"/>
          </a:p>
          <a:p>
            <a:pPr eaLnBrk="1" hangingPunct="1"/>
            <a:r>
              <a:rPr lang="ru-RU" altLang="ru-RU" sz="1600" dirty="0"/>
              <a:t>3) размер поручительства, которое выдаётся единовременно, в абсолютном выражении составляет </a:t>
            </a:r>
            <a:r>
              <a:rPr lang="ru-RU" altLang="ru-RU" sz="2000" dirty="0"/>
              <a:t>не более </a:t>
            </a:r>
            <a:r>
              <a:rPr lang="ru-RU" altLang="ru-RU" sz="2000" b="1" dirty="0"/>
              <a:t>5</a:t>
            </a:r>
            <a:r>
              <a:rPr lang="ru-RU" altLang="ru-RU" sz="2000" dirty="0"/>
              <a:t> миллионов рублей</a:t>
            </a:r>
            <a:r>
              <a:rPr lang="ru-RU" altLang="ru-RU" sz="1600" dirty="0"/>
              <a:t>;</a:t>
            </a:r>
          </a:p>
          <a:p>
            <a:pPr eaLnBrk="1" hangingPunct="1"/>
            <a:endParaRPr lang="en-US" altLang="ru-RU" sz="1600" dirty="0"/>
          </a:p>
          <a:p>
            <a:pPr eaLnBrk="1" hangingPunct="1"/>
            <a:r>
              <a:rPr lang="ru-RU" altLang="ru-RU" sz="1600" dirty="0"/>
              <a:t>4) срок рассмотрения заявки на предоставление поручительства составляет </a:t>
            </a:r>
          </a:p>
          <a:p>
            <a:pPr eaLnBrk="1" hangingPunct="1"/>
            <a:r>
              <a:rPr lang="ru-RU" altLang="ru-RU" sz="2000" dirty="0"/>
              <a:t>1 рабочий день </a:t>
            </a:r>
            <a:r>
              <a:rPr lang="ru-RU" altLang="ru-RU" sz="1600" dirty="0"/>
              <a:t>при условии комплектности документов, и предоставления в Фонд до 11:00 по местному времени;</a:t>
            </a:r>
          </a:p>
          <a:p>
            <a:pPr eaLnBrk="1" hangingPunct="1"/>
            <a:endParaRPr lang="en-US" altLang="ru-RU" sz="1600" dirty="0"/>
          </a:p>
          <a:p>
            <a:pPr eaLnBrk="1" hangingPunct="1"/>
            <a:r>
              <a:rPr lang="ru-RU" altLang="ru-RU" sz="1600" dirty="0"/>
              <a:t>5) получатель поддержки за счет средств субсидии не проходит проверку на отсутствие просроченной задолженности по возврату в бюджеты РФ субсидий и иной просроченной задолженности.</a:t>
            </a:r>
          </a:p>
        </p:txBody>
      </p:sp>
      <p:grpSp>
        <p:nvGrpSpPr>
          <p:cNvPr id="25610" name="Группа 9">
            <a:extLst>
              <a:ext uri="{FF2B5EF4-FFF2-40B4-BE49-F238E27FC236}">
                <a16:creationId xmlns:a16="http://schemas.microsoft.com/office/drawing/2014/main" id="{F2205518-07EC-4D25-94DE-450FB7B479C8}"/>
              </a:ext>
            </a:extLst>
          </p:cNvPr>
          <p:cNvGrpSpPr>
            <a:grpSpLocks/>
          </p:cNvGrpSpPr>
          <p:nvPr/>
        </p:nvGrpSpPr>
        <p:grpSpPr bwMode="auto">
          <a:xfrm>
            <a:off x="169187" y="3059594"/>
            <a:ext cx="558800" cy="506413"/>
            <a:chOff x="837097" y="4487863"/>
            <a:chExt cx="832866" cy="832866"/>
          </a:xfrm>
        </p:grpSpPr>
        <p:sp>
          <p:nvSpPr>
            <p:cNvPr id="17" name="Овал 16">
              <a:extLst>
                <a:ext uri="{FF2B5EF4-FFF2-40B4-BE49-F238E27FC236}">
                  <a16:creationId xmlns:a16="http://schemas.microsoft.com/office/drawing/2014/main" id="{BB4F8D8D-FCBB-4A05-9353-E438A48A8346}"/>
                </a:ext>
              </a:extLst>
            </p:cNvPr>
            <p:cNvSpPr/>
            <p:nvPr/>
          </p:nvSpPr>
          <p:spPr>
            <a:xfrm>
              <a:off x="837097" y="4487863"/>
              <a:ext cx="832866" cy="832866"/>
            </a:xfrm>
            <a:prstGeom prst="ellipse">
              <a:avLst/>
            </a:prstGeom>
            <a:solidFill>
              <a:srgbClr val="F8F0E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5624" name="Рисунок 15">
              <a:extLst>
                <a:ext uri="{FF2B5EF4-FFF2-40B4-BE49-F238E27FC236}">
                  <a16:creationId xmlns:a16="http://schemas.microsoft.com/office/drawing/2014/main" id="{C9BA8ADC-8034-4FD4-893B-44189CA4C11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0542" y="4558867"/>
              <a:ext cx="566954" cy="6377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5611" name="Группа 9">
            <a:extLst>
              <a:ext uri="{FF2B5EF4-FFF2-40B4-BE49-F238E27FC236}">
                <a16:creationId xmlns:a16="http://schemas.microsoft.com/office/drawing/2014/main" id="{2FC6EF3A-B666-4C1A-BAEA-76BBF871570E}"/>
              </a:ext>
            </a:extLst>
          </p:cNvPr>
          <p:cNvGrpSpPr>
            <a:grpSpLocks/>
          </p:cNvGrpSpPr>
          <p:nvPr/>
        </p:nvGrpSpPr>
        <p:grpSpPr bwMode="auto">
          <a:xfrm>
            <a:off x="169187" y="3870761"/>
            <a:ext cx="558800" cy="506412"/>
            <a:chOff x="837097" y="4487863"/>
            <a:chExt cx="832866" cy="832866"/>
          </a:xfrm>
        </p:grpSpPr>
        <p:sp>
          <p:nvSpPr>
            <p:cNvPr id="20" name="Овал 19">
              <a:extLst>
                <a:ext uri="{FF2B5EF4-FFF2-40B4-BE49-F238E27FC236}">
                  <a16:creationId xmlns:a16="http://schemas.microsoft.com/office/drawing/2014/main" id="{0773972A-E909-452A-833A-149BED2AB652}"/>
                </a:ext>
              </a:extLst>
            </p:cNvPr>
            <p:cNvSpPr/>
            <p:nvPr/>
          </p:nvSpPr>
          <p:spPr>
            <a:xfrm>
              <a:off x="837097" y="4487863"/>
              <a:ext cx="832866" cy="832866"/>
            </a:xfrm>
            <a:prstGeom prst="ellipse">
              <a:avLst/>
            </a:prstGeom>
            <a:solidFill>
              <a:srgbClr val="F8F0E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5622" name="Рисунок 15">
              <a:extLst>
                <a:ext uri="{FF2B5EF4-FFF2-40B4-BE49-F238E27FC236}">
                  <a16:creationId xmlns:a16="http://schemas.microsoft.com/office/drawing/2014/main" id="{A6DA664B-384F-4B41-96E5-126659C227C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0542" y="4558867"/>
              <a:ext cx="566954" cy="6377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5612" name="Группа 9">
            <a:extLst>
              <a:ext uri="{FF2B5EF4-FFF2-40B4-BE49-F238E27FC236}">
                <a16:creationId xmlns:a16="http://schemas.microsoft.com/office/drawing/2014/main" id="{2BA871CF-83EE-4A5F-AF28-2BE2236FFCE0}"/>
              </a:ext>
            </a:extLst>
          </p:cNvPr>
          <p:cNvGrpSpPr>
            <a:grpSpLocks/>
          </p:cNvGrpSpPr>
          <p:nvPr/>
        </p:nvGrpSpPr>
        <p:grpSpPr bwMode="auto">
          <a:xfrm>
            <a:off x="169187" y="4677242"/>
            <a:ext cx="558800" cy="506412"/>
            <a:chOff x="837097" y="4487863"/>
            <a:chExt cx="832866" cy="832866"/>
          </a:xfrm>
        </p:grpSpPr>
        <p:sp>
          <p:nvSpPr>
            <p:cNvPr id="25" name="Овал 24">
              <a:extLst>
                <a:ext uri="{FF2B5EF4-FFF2-40B4-BE49-F238E27FC236}">
                  <a16:creationId xmlns:a16="http://schemas.microsoft.com/office/drawing/2014/main" id="{862EA66D-22B2-497F-AD20-F1E532C41929}"/>
                </a:ext>
              </a:extLst>
            </p:cNvPr>
            <p:cNvSpPr/>
            <p:nvPr/>
          </p:nvSpPr>
          <p:spPr>
            <a:xfrm>
              <a:off x="837097" y="4487863"/>
              <a:ext cx="832866" cy="832866"/>
            </a:xfrm>
            <a:prstGeom prst="ellipse">
              <a:avLst/>
            </a:prstGeom>
            <a:solidFill>
              <a:srgbClr val="F8F0E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5620" name="Рисунок 15">
              <a:extLst>
                <a:ext uri="{FF2B5EF4-FFF2-40B4-BE49-F238E27FC236}">
                  <a16:creationId xmlns:a16="http://schemas.microsoft.com/office/drawing/2014/main" id="{63288FF6-A06F-4EA9-A721-9F977FF5082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0542" y="4558867"/>
              <a:ext cx="566954" cy="6377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5613" name="Группа 9">
            <a:extLst>
              <a:ext uri="{FF2B5EF4-FFF2-40B4-BE49-F238E27FC236}">
                <a16:creationId xmlns:a16="http://schemas.microsoft.com/office/drawing/2014/main" id="{82F63EB6-8090-4F23-82E5-F9AC7060CFE4}"/>
              </a:ext>
            </a:extLst>
          </p:cNvPr>
          <p:cNvGrpSpPr>
            <a:grpSpLocks/>
          </p:cNvGrpSpPr>
          <p:nvPr/>
        </p:nvGrpSpPr>
        <p:grpSpPr bwMode="auto">
          <a:xfrm>
            <a:off x="169187" y="5542926"/>
            <a:ext cx="558800" cy="506413"/>
            <a:chOff x="837097" y="4487863"/>
            <a:chExt cx="832866" cy="832866"/>
          </a:xfrm>
        </p:grpSpPr>
        <p:sp>
          <p:nvSpPr>
            <p:cNvPr id="29" name="Овал 28">
              <a:extLst>
                <a:ext uri="{FF2B5EF4-FFF2-40B4-BE49-F238E27FC236}">
                  <a16:creationId xmlns:a16="http://schemas.microsoft.com/office/drawing/2014/main" id="{D12968BB-E2C5-41CE-BABB-28EB7B264ED8}"/>
                </a:ext>
              </a:extLst>
            </p:cNvPr>
            <p:cNvSpPr/>
            <p:nvPr/>
          </p:nvSpPr>
          <p:spPr>
            <a:xfrm>
              <a:off x="837097" y="4487863"/>
              <a:ext cx="832866" cy="832866"/>
            </a:xfrm>
            <a:prstGeom prst="ellipse">
              <a:avLst/>
            </a:prstGeom>
            <a:solidFill>
              <a:srgbClr val="F8F0E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5618" name="Рисунок 15">
              <a:extLst>
                <a:ext uri="{FF2B5EF4-FFF2-40B4-BE49-F238E27FC236}">
                  <a16:creationId xmlns:a16="http://schemas.microsoft.com/office/drawing/2014/main" id="{D8A3542F-87D2-47AF-A461-F3D83146468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0542" y="4558867"/>
              <a:ext cx="566954" cy="6377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5614" name="Группа 9">
            <a:extLst>
              <a:ext uri="{FF2B5EF4-FFF2-40B4-BE49-F238E27FC236}">
                <a16:creationId xmlns:a16="http://schemas.microsoft.com/office/drawing/2014/main" id="{0D29D521-24ED-4A49-8D1A-E35F4EE6875D}"/>
              </a:ext>
            </a:extLst>
          </p:cNvPr>
          <p:cNvGrpSpPr>
            <a:grpSpLocks/>
          </p:cNvGrpSpPr>
          <p:nvPr/>
        </p:nvGrpSpPr>
        <p:grpSpPr bwMode="auto">
          <a:xfrm>
            <a:off x="169187" y="6510589"/>
            <a:ext cx="558800" cy="506413"/>
            <a:chOff x="837097" y="4487863"/>
            <a:chExt cx="832866" cy="832866"/>
          </a:xfrm>
        </p:grpSpPr>
        <p:sp>
          <p:nvSpPr>
            <p:cNvPr id="32" name="Овал 31">
              <a:extLst>
                <a:ext uri="{FF2B5EF4-FFF2-40B4-BE49-F238E27FC236}">
                  <a16:creationId xmlns:a16="http://schemas.microsoft.com/office/drawing/2014/main" id="{8BBB89D9-5B1C-4F51-A197-2291C25381A5}"/>
                </a:ext>
              </a:extLst>
            </p:cNvPr>
            <p:cNvSpPr/>
            <p:nvPr/>
          </p:nvSpPr>
          <p:spPr>
            <a:xfrm>
              <a:off x="837097" y="4487863"/>
              <a:ext cx="832866" cy="832866"/>
            </a:xfrm>
            <a:prstGeom prst="ellipse">
              <a:avLst/>
            </a:prstGeom>
            <a:solidFill>
              <a:srgbClr val="F8F0E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5616" name="Рисунок 15">
              <a:extLst>
                <a:ext uri="{FF2B5EF4-FFF2-40B4-BE49-F238E27FC236}">
                  <a16:creationId xmlns:a16="http://schemas.microsoft.com/office/drawing/2014/main" id="{3EF64ED5-2512-4C18-BCDE-20117D1CBEE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0542" y="4558867"/>
              <a:ext cx="566954" cy="6377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A3FBD18-74FD-4DFA-6B26-0CF9850EF88E}"/>
              </a:ext>
            </a:extLst>
          </p:cNvPr>
          <p:cNvSpPr/>
          <p:nvPr/>
        </p:nvSpPr>
        <p:spPr>
          <a:xfrm>
            <a:off x="9856877" y="6861829"/>
            <a:ext cx="752647" cy="6219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Арка 4">
            <a:extLst>
              <a:ext uri="{FF2B5EF4-FFF2-40B4-BE49-F238E27FC236}">
                <a16:creationId xmlns:a16="http://schemas.microsoft.com/office/drawing/2014/main" id="{B10A3154-969B-D2E1-C45D-45C011655A65}"/>
              </a:ext>
            </a:extLst>
          </p:cNvPr>
          <p:cNvSpPr/>
          <p:nvPr/>
        </p:nvSpPr>
        <p:spPr>
          <a:xfrm rot="9900000">
            <a:off x="9216811" y="5768150"/>
            <a:ext cx="2473453" cy="2473453"/>
          </a:xfrm>
          <a:prstGeom prst="blockArc">
            <a:avLst>
              <a:gd name="adj1" fmla="val 19423086"/>
              <a:gd name="adj2" fmla="val 11079722"/>
              <a:gd name="adj3" fmla="val 15520"/>
            </a:avLst>
          </a:prstGeom>
          <a:solidFill>
            <a:srgbClr val="ED53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79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919329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10312</TotalTime>
  <Words>760</Words>
  <Application>Microsoft Office PowerPoint</Application>
  <PresentationFormat>Произвольный</PresentationFormat>
  <Paragraphs>143</Paragraphs>
  <Slides>11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Arial Black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Synergy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Горина Екатерина Леонидовна</dc:creator>
  <cp:lastModifiedBy>Фонд Омский</cp:lastModifiedBy>
  <cp:revision>676</cp:revision>
  <cp:lastPrinted>2019-05-25T08:03:43Z</cp:lastPrinted>
  <dcterms:created xsi:type="dcterms:W3CDTF">2019-04-26T08:56:54Z</dcterms:created>
  <dcterms:modified xsi:type="dcterms:W3CDTF">2023-10-17T04:28:51Z</dcterms:modified>
</cp:coreProperties>
</file>